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62" r:id="rId3"/>
    <p:sldId id="264" r:id="rId4"/>
    <p:sldId id="269" r:id="rId5"/>
    <p:sldId id="271" r:id="rId6"/>
    <p:sldId id="272" r:id="rId7"/>
    <p:sldId id="273" r:id="rId8"/>
    <p:sldId id="27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88B91-8AD4-4683-9259-7CD4B7D5FA8F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59963-F8BA-4E40-BB44-CA117C19B7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916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CEA273-AF98-412C-984C-EFD8CBB3789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742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77F7-B9AE-4D1A-B0AC-0C2450BA6CFD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FOUO: For Official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8803-B6F3-47BF-83E7-8C0CA13474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79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76D9-3428-490B-9C5B-203A5EA84E87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FOUO: For Official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8803-B6F3-47BF-83E7-8C0CA13474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11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3D98-0FEF-422D-B0B4-960F50E18602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FOUO: For Official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8803-B6F3-47BF-83E7-8C0CA13474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697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C05A-8E99-4DD0-85EC-1043A46B41AC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0047-E834-4BDE-8FEF-4EF73359D7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936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C05A-8E99-4DD0-85EC-1043A46B41AC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0047-E834-4BDE-8FEF-4EF73359D7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632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C05A-8E99-4DD0-85EC-1043A46B41AC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0047-E834-4BDE-8FEF-4EF73359D7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179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C05A-8E99-4DD0-85EC-1043A46B41AC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0047-E834-4BDE-8FEF-4EF73359D7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312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C05A-8E99-4DD0-85EC-1043A46B41AC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0047-E834-4BDE-8FEF-4EF73359D7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666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C05A-8E99-4DD0-85EC-1043A46B41AC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0047-E834-4BDE-8FEF-4EF73359D7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682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C05A-8E99-4DD0-85EC-1043A46B41AC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0047-E834-4BDE-8FEF-4EF73359D7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784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C05A-8E99-4DD0-85EC-1043A46B41AC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0047-E834-4BDE-8FEF-4EF73359D7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22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D54C-18AB-46C1-9CA5-A68FE28309CB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FOUO: For Official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8803-B6F3-47BF-83E7-8C0CA13474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8849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C05A-8E99-4DD0-85EC-1043A46B41AC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0047-E834-4BDE-8FEF-4EF73359D7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813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C05A-8E99-4DD0-85EC-1043A46B41AC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0047-E834-4BDE-8FEF-4EF73359D7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1305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C05A-8E99-4DD0-85EC-1043A46B41AC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0047-E834-4BDE-8FEF-4EF73359D7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99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D294-D7E9-4401-A670-17E39100C9E4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FOUO: For Official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8803-B6F3-47BF-83E7-8C0CA13474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458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6794-9CCC-4286-B40F-A79AF2565FB0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FOUO: For Official Use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8803-B6F3-47BF-83E7-8C0CA13474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2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03153-AAD7-4C74-8CC7-66938EBE8F24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FOUO: For Official Use Only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8803-B6F3-47BF-83E7-8C0CA13474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365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3D33-1CBF-4190-A245-A35FC0F2D08B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FOUO: For Official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8803-B6F3-47BF-83E7-8C0CA13474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56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8659-6E17-4363-B07E-E06E20A64D29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FOUO: For Official Use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8803-B6F3-47BF-83E7-8C0CA13474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606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C60D5-81EB-43FE-B330-7EF72C9CC768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FOUO: For Official Use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8803-B6F3-47BF-83E7-8C0CA13474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755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8A9A-2341-4CDA-9794-C9DB69527028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FOUO: For Official Use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8803-B6F3-47BF-83E7-8C0CA13474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602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E159A-E9D6-4B49-89B3-5F01BBA80C58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FOUO: For Official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58803-B6F3-47BF-83E7-8C0CA13474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77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aded_background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 descr="NAVSEA_logo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76200" y="76200"/>
            <a:ext cx="1001168" cy="4572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AC05A-8E99-4DD0-85EC-1043A46B41AC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D0047-E834-4BDE-8FEF-4EF73359D7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Box 5"/>
          <p:cNvSpPr txBox="1">
            <a:spLocks noChangeArrowheads="1"/>
          </p:cNvSpPr>
          <p:nvPr userDrawn="1"/>
        </p:nvSpPr>
        <p:spPr bwMode="auto">
          <a:xfrm>
            <a:off x="1959416" y="6564926"/>
            <a:ext cx="5215095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kern="0" dirty="0">
                <a:solidFill>
                  <a:prstClr val="black"/>
                </a:solidFill>
                <a:latin typeface="Arial Narrow" pitchFamily="34" charset="0"/>
              </a:rPr>
              <a:t>DISTRIBUTION STATEMENT A;  Approved for Public Release: distribution is unlimited</a:t>
            </a:r>
          </a:p>
        </p:txBody>
      </p:sp>
    </p:spTree>
    <p:extLst>
      <p:ext uri="{BB962C8B-B14F-4D97-AF65-F5344CB8AC3E}">
        <p14:creationId xmlns:p14="http://schemas.microsoft.com/office/powerpoint/2010/main" val="2027070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feed/update/urn:li:activity:6659518460843876352" TargetMode="External"/><Relationship Id="rId2" Type="http://schemas.openxmlformats.org/officeDocument/2006/relationships/hyperlink" Target="https://www.navsea.navy.mil/Home/Warfare-Centers/NUWC-Newport/Partnerships/Business-Partnerships/Electronic-Reading-Room/Competition-Informati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beta.sam.gov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ver1_backgroun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5037" y="0"/>
            <a:ext cx="9144000" cy="6858000"/>
          </a:xfrm>
          <a:prstGeom prst="rect">
            <a:avLst/>
          </a:prstGeom>
        </p:spPr>
      </p:pic>
      <p:pic>
        <p:nvPicPr>
          <p:cNvPr id="5" name="Picture 4" descr="NAVSEA_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" y="59436"/>
            <a:ext cx="1371600" cy="62636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480863" y="973665"/>
            <a:ext cx="61722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6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Office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6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of Small Business Programs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6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(OSBP)</a:t>
            </a: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4531385"/>
            <a:ext cx="794136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NUWC Division Newport OSBP Updates</a:t>
            </a:r>
            <a:endParaRPr lang="en-US" sz="2400" b="1" dirty="0">
              <a:solidFill>
                <a:prstClr val="black"/>
              </a:solidFill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14 May 2020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aseline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959416" y="6564926"/>
            <a:ext cx="5215095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DISTRIBUTION STATEMENT A;  Approved for Public Release: distribution is unlimited</a:t>
            </a:r>
          </a:p>
        </p:txBody>
      </p:sp>
    </p:spTree>
    <p:extLst>
      <p:ext uri="{BB962C8B-B14F-4D97-AF65-F5344CB8AC3E}">
        <p14:creationId xmlns:p14="http://schemas.microsoft.com/office/powerpoint/2010/main" val="2580045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68600" y="22504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NUWC Newport OSBP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8323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Long Range Acquisition Forecast (LRAF) Updates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Division’s Socio-Economic Program (Q1, Q2 achievements)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Maximum Telework Posture – Socio-economic Program weekly achievements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GPE Reminder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FOUO: For Official Use Only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55" y="129647"/>
            <a:ext cx="1520335" cy="69597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470517" y="6418555"/>
            <a:ext cx="828286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095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57300" y="0"/>
            <a:ext cx="7886700" cy="114776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+mn-lt"/>
              </a:rPr>
              <a:t>Long Range Acquisition Forecast (LRAF)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955270"/>
            <a:ext cx="7886700" cy="5658255"/>
          </a:xfrm>
        </p:spPr>
        <p:txBody>
          <a:bodyPr>
            <a:norm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ea typeface="Calibri" panose="020F0502020204030204" pitchFamily="34" charset="0"/>
              </a:rPr>
              <a:t>OSBP initiative to update format of NUWC Division Newport’s Long Range Acquisition Forecast (LRAF); available in Excel and PDF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a typeface="Calibri" panose="020F0502020204030204" pitchFamily="34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ea typeface="Calibri" panose="020F0502020204030204" pitchFamily="34" charset="0"/>
              </a:rPr>
              <a:t>Industry feedback on availability of NUWCDIVNPT’s LRAF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a typeface="Calibri" panose="020F0502020204030204" pitchFamily="34" charset="0"/>
              </a:rPr>
              <a:t>	- Q3 LRAF posted to NUWC Division Newport’s Business 	Partnerships page, and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https://www.navsea.navy.mil/Home/Warfare-Centers/NUWC-Newport/Partnerships/Business-Partnerships/Electronic-Reading-Room/Competition-Information/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a typeface="Calibri" panose="020F0502020204030204" pitchFamily="34" charset="0"/>
              </a:rPr>
              <a:t>	- NUWC Division Newport’s LinkedIn Page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a typeface="Calibri" panose="020F0502020204030204" pitchFamily="34" charset="0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u="sng" dirty="0">
                <a:solidFill>
                  <a:srgbClr val="0000FF"/>
                </a:solidFill>
                <a:ea typeface="Calibri" panose="020F0502020204030204" pitchFamily="34" charset="0"/>
                <a:hlinkClick r:id="rId3"/>
              </a:rPr>
              <a:t>https://www.linkedin.com/feed/update/urn:li:activity:6659518460843876352</a:t>
            </a:r>
            <a:endParaRPr lang="en-US" sz="1200" dirty="0"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a typeface="Calibri" panose="020F0502020204030204" pitchFamily="34" charset="0"/>
              </a:rPr>
              <a:t> </a:t>
            </a:r>
          </a:p>
          <a:p>
            <a:pPr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ea typeface="Calibri" panose="020F0502020204030204" pitchFamily="34" charset="0"/>
              </a:rPr>
              <a:t>Announcements on posting of NUWCDIVNPT Q3 LRAF also posted to:</a:t>
            </a:r>
          </a:p>
          <a:p>
            <a:pPr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000" dirty="0"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a typeface="Calibri" panose="020F0502020204030204" pitchFamily="34" charset="0"/>
              </a:rPr>
              <a:t>	- SeaPort Portal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a typeface="Calibri" panose="020F0502020204030204" pitchFamily="34" charset="0"/>
              </a:rPr>
              <a:t>	- Beta.SAM.gov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FOUO: For Official Use Only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55" y="129647"/>
            <a:ext cx="1520335" cy="69597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470517" y="6418555"/>
            <a:ext cx="828286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3293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23950" y="-10448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+mn-lt"/>
              </a:rPr>
              <a:t>Manage Division’s Socio-Economic Program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90550" y="1059753"/>
            <a:ext cx="7924800" cy="529659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Meet with CO to discuss progress made towards meeting assigned goals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Coordinate with Code 02 on quarterly achievements; identify opportunities for increased focus on socio-economic concerns</a:t>
            </a:r>
          </a:p>
          <a:p>
            <a:pPr marL="0" indent="0">
              <a:buNone/>
            </a:pP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FOUO: For Official Use Only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55" y="129647"/>
            <a:ext cx="1520335" cy="69597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470517" y="6418555"/>
            <a:ext cx="828286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419710"/>
              </p:ext>
            </p:extLst>
          </p:nvPr>
        </p:nvGraphicFramePr>
        <p:xfrm>
          <a:off x="724060" y="2681730"/>
          <a:ext cx="7391080" cy="2470482"/>
        </p:xfrm>
        <a:graphic>
          <a:graphicData uri="http://schemas.openxmlformats.org/drawingml/2006/table">
            <a:tbl>
              <a:tblPr firstRow="1" firstCol="1" bandRow="1"/>
              <a:tblGrid>
                <a:gridCol w="4657822">
                  <a:extLst>
                    <a:ext uri="{9D8B030D-6E8A-4147-A177-3AD203B41FA5}">
                      <a16:colId xmlns:a16="http://schemas.microsoft.com/office/drawing/2014/main" val="1567338840"/>
                    </a:ext>
                  </a:extLst>
                </a:gridCol>
                <a:gridCol w="983105">
                  <a:extLst>
                    <a:ext uri="{9D8B030D-6E8A-4147-A177-3AD203B41FA5}">
                      <a16:colId xmlns:a16="http://schemas.microsoft.com/office/drawing/2014/main" val="1810681084"/>
                    </a:ext>
                  </a:extLst>
                </a:gridCol>
                <a:gridCol w="1750153">
                  <a:extLst>
                    <a:ext uri="{9D8B030D-6E8A-4147-A177-3AD203B41FA5}">
                      <a16:colId xmlns:a16="http://schemas.microsoft.com/office/drawing/2014/main" val="3950633814"/>
                    </a:ext>
                  </a:extLst>
                </a:gridCol>
              </a:tblGrid>
              <a:tr h="352926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FY20 NUWC Newport Goals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785284"/>
                  </a:ext>
                </a:extLst>
              </a:tr>
              <a:tr h="3529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FY20</a:t>
                      </a:r>
                      <a:r>
                        <a:rPr lang="en-US" sz="16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Dollars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$665,000,000.00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FY20 Goal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Goal dollars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110262"/>
                  </a:ext>
                </a:extLst>
              </a:tr>
              <a:tr h="35292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Small Business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28.00%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$ 186,200,000.00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062789"/>
                  </a:ext>
                </a:extLst>
              </a:tr>
              <a:tr h="35292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Small Disadvantaged Business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4.00%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   26,600,000.00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4903019"/>
                  </a:ext>
                </a:extLst>
              </a:tr>
              <a:tr h="35292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Service Disabled Veteran Owned Small Business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2.50%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   16,625,000.00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751409"/>
                  </a:ext>
                </a:extLst>
              </a:tr>
              <a:tr h="35292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Woman Owned Small Business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9.00%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   59,850,000.00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4832230"/>
                  </a:ext>
                </a:extLst>
              </a:tr>
              <a:tr h="35292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HUBZone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0.12%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         798,000.00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3330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48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19225" y="-1714"/>
            <a:ext cx="7886700" cy="100184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+mn-lt"/>
              </a:rPr>
              <a:t>NUWCDIVNPT Socio-Economic Program Q1, Q2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FOUO: For Official Use Only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55" y="129647"/>
            <a:ext cx="1520335" cy="69597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470517" y="6418555"/>
            <a:ext cx="828286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1597727"/>
              </p:ext>
            </p:extLst>
          </p:nvPr>
        </p:nvGraphicFramePr>
        <p:xfrm>
          <a:off x="569913" y="1176179"/>
          <a:ext cx="8183470" cy="1957543"/>
        </p:xfrm>
        <a:graphic>
          <a:graphicData uri="http://schemas.openxmlformats.org/drawingml/2006/table">
            <a:tbl>
              <a:tblPr firstRow="1" firstCol="1" bandRow="1"/>
              <a:tblGrid>
                <a:gridCol w="5067702">
                  <a:extLst>
                    <a:ext uri="{9D8B030D-6E8A-4147-A177-3AD203B41FA5}">
                      <a16:colId xmlns:a16="http://schemas.microsoft.com/office/drawing/2014/main" val="690052457"/>
                    </a:ext>
                  </a:extLst>
                </a:gridCol>
                <a:gridCol w="1230314">
                  <a:extLst>
                    <a:ext uri="{9D8B030D-6E8A-4147-A177-3AD203B41FA5}">
                      <a16:colId xmlns:a16="http://schemas.microsoft.com/office/drawing/2014/main" val="199246144"/>
                    </a:ext>
                  </a:extLst>
                </a:gridCol>
                <a:gridCol w="1885454">
                  <a:extLst>
                    <a:ext uri="{9D8B030D-6E8A-4147-A177-3AD203B41FA5}">
                      <a16:colId xmlns:a16="http://schemas.microsoft.com/office/drawing/2014/main" val="843507588"/>
                    </a:ext>
                  </a:extLst>
                </a:gridCol>
              </a:tblGrid>
              <a:tr h="279649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Q1FY20 NUWC Newport Achieved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120103"/>
                  </a:ext>
                </a:extLst>
              </a:tr>
              <a:tr h="2796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Small Business Eligible</a:t>
                      </a:r>
                      <a:r>
                        <a:rPr lang="en-US" sz="16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Dollars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$97,627,429.03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% Achieved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Dollars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833240"/>
                  </a:ext>
                </a:extLst>
              </a:tr>
              <a:tr h="27964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Small Business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18.85%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   18,407,302.12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533083"/>
                  </a:ext>
                </a:extLst>
              </a:tr>
              <a:tr h="27964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Small Disadvantaged Business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1.58%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     1,543,301.33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742096"/>
                  </a:ext>
                </a:extLst>
              </a:tr>
              <a:tr h="27964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Service Disabled Veteran Owned Small Business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1.12%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     1,097,702.06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422596"/>
                  </a:ext>
                </a:extLst>
              </a:tr>
              <a:tr h="27964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Woman Owned Small Business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6.18%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     6,032,135.08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540189"/>
                  </a:ext>
                </a:extLst>
              </a:tr>
              <a:tr h="27964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HUBZone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0.00%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 $                         -  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778818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962455"/>
              </p:ext>
            </p:extLst>
          </p:nvPr>
        </p:nvGraphicFramePr>
        <p:xfrm>
          <a:off x="569913" y="3500002"/>
          <a:ext cx="8183470" cy="2053072"/>
        </p:xfrm>
        <a:graphic>
          <a:graphicData uri="http://schemas.openxmlformats.org/drawingml/2006/table">
            <a:tbl>
              <a:tblPr firstRow="1" firstCol="1" bandRow="1"/>
              <a:tblGrid>
                <a:gridCol w="4973266">
                  <a:extLst>
                    <a:ext uri="{9D8B030D-6E8A-4147-A177-3AD203B41FA5}">
                      <a16:colId xmlns:a16="http://schemas.microsoft.com/office/drawing/2014/main" val="1625887120"/>
                    </a:ext>
                  </a:extLst>
                </a:gridCol>
                <a:gridCol w="1370616">
                  <a:extLst>
                    <a:ext uri="{9D8B030D-6E8A-4147-A177-3AD203B41FA5}">
                      <a16:colId xmlns:a16="http://schemas.microsoft.com/office/drawing/2014/main" val="2906187613"/>
                    </a:ext>
                  </a:extLst>
                </a:gridCol>
                <a:gridCol w="1839588">
                  <a:extLst>
                    <a:ext uri="{9D8B030D-6E8A-4147-A177-3AD203B41FA5}">
                      <a16:colId xmlns:a16="http://schemas.microsoft.com/office/drawing/2014/main" val="2772833306"/>
                    </a:ext>
                  </a:extLst>
                </a:gridCol>
              </a:tblGrid>
              <a:tr h="293296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Q2FY20 NUWC Newport Achieved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498175"/>
                  </a:ext>
                </a:extLst>
              </a:tr>
              <a:tr h="2932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Small Business</a:t>
                      </a: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Eligible Dollars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$220,898,945.00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% Achieved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Dollars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23252"/>
                  </a:ext>
                </a:extLst>
              </a:tr>
              <a:tr h="29329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Small Business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29.89%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   66,035,175.00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4162176"/>
                  </a:ext>
                </a:extLst>
              </a:tr>
              <a:tr h="29329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Small Disadvantaged Business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4.94%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   10,907,036.00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3301018"/>
                  </a:ext>
                </a:extLst>
              </a:tr>
              <a:tr h="29329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Service Disabled Veteran Owned Small Business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1.56%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     3,436,979.00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9870669"/>
                  </a:ext>
                </a:extLst>
              </a:tr>
              <a:tr h="29329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Woman Owned Small Business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10.83%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   23,932,710.00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578178"/>
                  </a:ext>
                </a:extLst>
              </a:tr>
              <a:tr h="29329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HUBZone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0.13%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         279,812.00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7512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04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62050" y="233171"/>
            <a:ext cx="7886700" cy="100184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+mn-lt"/>
              </a:rPr>
              <a:t>COVID-19 Maximum Telework Posture</a:t>
            </a:r>
            <a:br>
              <a:rPr lang="en-US" sz="2800" b="1" dirty="0">
                <a:latin typeface="+mn-lt"/>
              </a:rPr>
            </a:br>
            <a:r>
              <a:rPr lang="en-US" sz="2800" b="1" dirty="0">
                <a:latin typeface="+mn-lt"/>
              </a:rPr>
              <a:t>Socio-economic Program Metrics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FOUO: For Official Use Only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55" y="129647"/>
            <a:ext cx="1520335" cy="69597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470517" y="6418555"/>
            <a:ext cx="828286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0813619"/>
              </p:ext>
            </p:extLst>
          </p:nvPr>
        </p:nvGraphicFramePr>
        <p:xfrm>
          <a:off x="234778" y="1475143"/>
          <a:ext cx="8805050" cy="2925526"/>
        </p:xfrm>
        <a:graphic>
          <a:graphicData uri="http://schemas.openxmlformats.org/drawingml/2006/table">
            <a:tbl>
              <a:tblPr/>
              <a:tblGrid>
                <a:gridCol w="648225">
                  <a:extLst>
                    <a:ext uri="{9D8B030D-6E8A-4147-A177-3AD203B41FA5}">
                      <a16:colId xmlns:a16="http://schemas.microsoft.com/office/drawing/2014/main" val="3932128909"/>
                    </a:ext>
                  </a:extLst>
                </a:gridCol>
                <a:gridCol w="1026820">
                  <a:extLst>
                    <a:ext uri="{9D8B030D-6E8A-4147-A177-3AD203B41FA5}">
                      <a16:colId xmlns:a16="http://schemas.microsoft.com/office/drawing/2014/main" val="2116520190"/>
                    </a:ext>
                  </a:extLst>
                </a:gridCol>
                <a:gridCol w="902825">
                  <a:extLst>
                    <a:ext uri="{9D8B030D-6E8A-4147-A177-3AD203B41FA5}">
                      <a16:colId xmlns:a16="http://schemas.microsoft.com/office/drawing/2014/main" val="2997302834"/>
                    </a:ext>
                  </a:extLst>
                </a:gridCol>
                <a:gridCol w="567160">
                  <a:extLst>
                    <a:ext uri="{9D8B030D-6E8A-4147-A177-3AD203B41FA5}">
                      <a16:colId xmlns:a16="http://schemas.microsoft.com/office/drawing/2014/main" val="342578941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33484933"/>
                    </a:ext>
                  </a:extLst>
                </a:gridCol>
                <a:gridCol w="544010">
                  <a:extLst>
                    <a:ext uri="{9D8B030D-6E8A-4147-A177-3AD203B41FA5}">
                      <a16:colId xmlns:a16="http://schemas.microsoft.com/office/drawing/2014/main" val="2694395274"/>
                    </a:ext>
                  </a:extLst>
                </a:gridCol>
                <a:gridCol w="740779">
                  <a:extLst>
                    <a:ext uri="{9D8B030D-6E8A-4147-A177-3AD203B41FA5}">
                      <a16:colId xmlns:a16="http://schemas.microsoft.com/office/drawing/2014/main" val="3991109822"/>
                    </a:ext>
                  </a:extLst>
                </a:gridCol>
                <a:gridCol w="560531">
                  <a:extLst>
                    <a:ext uri="{9D8B030D-6E8A-4147-A177-3AD203B41FA5}">
                      <a16:colId xmlns:a16="http://schemas.microsoft.com/office/drawing/2014/main" val="869884616"/>
                    </a:ext>
                  </a:extLst>
                </a:gridCol>
                <a:gridCol w="874730">
                  <a:extLst>
                    <a:ext uri="{9D8B030D-6E8A-4147-A177-3AD203B41FA5}">
                      <a16:colId xmlns:a16="http://schemas.microsoft.com/office/drawing/2014/main" val="965990391"/>
                    </a:ext>
                  </a:extLst>
                </a:gridCol>
                <a:gridCol w="625033">
                  <a:extLst>
                    <a:ext uri="{9D8B030D-6E8A-4147-A177-3AD203B41FA5}">
                      <a16:colId xmlns:a16="http://schemas.microsoft.com/office/drawing/2014/main" val="3800320667"/>
                    </a:ext>
                  </a:extLst>
                </a:gridCol>
                <a:gridCol w="671332">
                  <a:extLst>
                    <a:ext uri="{9D8B030D-6E8A-4147-A177-3AD203B41FA5}">
                      <a16:colId xmlns:a16="http://schemas.microsoft.com/office/drawing/2014/main" val="1184725405"/>
                    </a:ext>
                  </a:extLst>
                </a:gridCol>
                <a:gridCol w="729205">
                  <a:extLst>
                    <a:ext uri="{9D8B030D-6E8A-4147-A177-3AD203B41FA5}">
                      <a16:colId xmlns:a16="http://schemas.microsoft.com/office/drawing/2014/main" val="65183508"/>
                    </a:ext>
                  </a:extLst>
                </a:gridCol>
              </a:tblGrid>
              <a:tr h="21406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 </a:t>
                      </a:r>
                    </a:p>
                  </a:txBody>
                  <a:tcPr marL="6429" marR="6429" marT="6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 Eligible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                                       $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                        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SDB                                   $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SDB     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SDVOSB     $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SDVOSB  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WOSB                         $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WOSB 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HUBZone $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HUBZone 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683660"/>
                  </a:ext>
                </a:extLst>
              </a:tr>
              <a:tr h="21406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Ending</a:t>
                      </a:r>
                    </a:p>
                  </a:txBody>
                  <a:tcPr marL="6429" marR="6429" marT="6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138908"/>
                  </a:ext>
                </a:extLst>
              </a:tr>
              <a:tr h="3121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8-May</a:t>
                      </a:r>
                    </a:p>
                  </a:txBody>
                  <a:tcPr marL="6429" marR="6429" marT="6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$315,640,634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$102,151,289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32.36%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$12,185,125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3.86%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$3,749,862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1.18%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$38,562,153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12.21%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$411,483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0.13%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033099"/>
                  </a:ext>
                </a:extLst>
              </a:tr>
              <a:tr h="3121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1-May</a:t>
                      </a:r>
                    </a:p>
                  </a:txBody>
                  <a:tcPr marL="6429" marR="6429" marT="6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$309,030,726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$96,786,051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31.32%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$12,028,759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3.89%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$3,749,862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1.21%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$36,754,594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11.89%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$371,817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967689"/>
                  </a:ext>
                </a:extLst>
              </a:tr>
              <a:tr h="3121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24-Apr</a:t>
                      </a:r>
                    </a:p>
                  </a:txBody>
                  <a:tcPr marL="6429" marR="6429" marT="6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$279,722,168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$91,920,553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32.86%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$11,436,908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4.09%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$3,521,227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1.26%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$34,418,034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12.30%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$332,880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311880"/>
                  </a:ext>
                </a:extLst>
              </a:tr>
              <a:tr h="3121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17-Apr</a:t>
                      </a:r>
                    </a:p>
                  </a:txBody>
                  <a:tcPr marL="6429" marR="6429" marT="6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$267,918,679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$85,684,007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31.98%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$11,436,908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4.27%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$3,465,979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$34,066,422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12.72%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$315,632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0365071"/>
                  </a:ext>
                </a:extLst>
              </a:tr>
              <a:tr h="3121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10-Apr</a:t>
                      </a:r>
                    </a:p>
                  </a:txBody>
                  <a:tcPr marL="6429" marR="6429" marT="6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$254,530,902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$76,345,675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29.99%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$11,399,513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4.48%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$3,465,979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1.36%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$25,196,287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9.90%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$294,800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7143204"/>
                  </a:ext>
                </a:extLst>
              </a:tr>
              <a:tr h="3121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3-Apr</a:t>
                      </a:r>
                    </a:p>
                  </a:txBody>
                  <a:tcPr marL="6429" marR="6429" marT="6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$242,676,452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$69,373,677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28.59%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$11,059,189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4.56%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$3,465,979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$24,060,354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9.91%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$279,812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7794803"/>
                  </a:ext>
                </a:extLst>
              </a:tr>
              <a:tr h="3121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27-Mar</a:t>
                      </a:r>
                    </a:p>
                  </a:txBody>
                  <a:tcPr marL="6429" marR="6429" marT="6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$220,898,845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$66,035,175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29.89%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$10,907,036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4.94%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$3,436,979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1.56%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$23,932,709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10.83%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$279,812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0.13%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8633639"/>
                  </a:ext>
                </a:extLst>
              </a:tr>
              <a:tr h="3121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20-Mar</a:t>
                      </a:r>
                    </a:p>
                  </a:txBody>
                  <a:tcPr marL="6429" marR="6429" marT="6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$212,838,738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$65,280,708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30.67%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$10,905,186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5.12%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$3,429,748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1.61%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$23,932,709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11.24%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$260,667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2460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817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0517" y="106498"/>
            <a:ext cx="7886700" cy="114776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+mn-lt"/>
              </a:rPr>
              <a:t>GPE Reminder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1400537"/>
            <a:ext cx="7886700" cy="5405482"/>
          </a:xfrm>
        </p:spPr>
        <p:txBody>
          <a:bodyPr>
            <a:norm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ea typeface="Calibri" panose="020F0502020204030204" pitchFamily="34" charset="0"/>
              </a:rPr>
              <a:t>Governmentwide Point of Entry (GPE)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a typeface="Calibri" panose="020F0502020204030204" pitchFamily="34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ea typeface="Calibri" panose="020F0502020204030204" pitchFamily="34" charset="0"/>
                <a:hlinkClick r:id="rId2"/>
              </a:rPr>
              <a:t>https://beta.sam.gov</a:t>
            </a:r>
            <a:r>
              <a:rPr lang="en-US" sz="2400" dirty="0">
                <a:ea typeface="Calibri" panose="020F0502020204030204" pitchFamily="34" charset="0"/>
              </a:rPr>
              <a:t> is the authoritative location for finding Contract Opportunities</a:t>
            </a:r>
          </a:p>
          <a:p>
            <a:pPr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400" dirty="0">
              <a:ea typeface="Calibri" panose="020F0502020204030204" pitchFamily="34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ea typeface="Calibri" panose="020F0502020204030204" pitchFamily="34" charset="0"/>
              </a:rPr>
              <a:t>Organizations within the federal Government publish notices on proposed contract actions valued at more than $25,000.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a typeface="Calibri" panose="020F0502020204030204" pitchFamily="34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ea typeface="Calibri" panose="020F0502020204030204" pitchFamily="34" charset="0"/>
              </a:rPr>
              <a:t>NUWC Newport’s Department of Defense Activity Address Code (DoDAAC) is “N66604”</a:t>
            </a:r>
          </a:p>
          <a:p>
            <a:pPr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400" dirty="0"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a typeface="Calibri" panose="020F050202020403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FOUO: For Official Use Only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55" y="129647"/>
            <a:ext cx="1520335" cy="69597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470517" y="6418555"/>
            <a:ext cx="828286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964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4339</TotalTime>
  <Words>677</Words>
  <Application>Microsoft Office PowerPoint</Application>
  <PresentationFormat>On-screen Show (4:3)</PresentationFormat>
  <Paragraphs>214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Wingdings</vt:lpstr>
      <vt:lpstr>Office Theme</vt:lpstr>
      <vt:lpstr>1_Office Theme</vt:lpstr>
      <vt:lpstr>PowerPoint Presentation</vt:lpstr>
      <vt:lpstr>NUWC Newport OSBP</vt:lpstr>
      <vt:lpstr>Long Range Acquisition Forecast (LRAF)</vt:lpstr>
      <vt:lpstr>Manage Division’s Socio-Economic Program</vt:lpstr>
      <vt:lpstr>NUWCDIVNPT Socio-Economic Program Q1, Q2</vt:lpstr>
      <vt:lpstr>COVID-19 Maximum Telework Posture Socio-economic Program Metrics</vt:lpstr>
      <vt:lpstr>GPE Reminder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00K Small Business</dc:title>
  <dc:creator>Gillman, Carolyn M CIV NUWC NWPT</dc:creator>
  <cp:lastModifiedBy>Outreach</cp:lastModifiedBy>
  <cp:revision>129</cp:revision>
  <dcterms:created xsi:type="dcterms:W3CDTF">2019-10-22T11:52:57Z</dcterms:created>
  <dcterms:modified xsi:type="dcterms:W3CDTF">2020-05-18T14:49:18Z</dcterms:modified>
</cp:coreProperties>
</file>