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12"/>
  </p:notesMasterIdLst>
  <p:sldIdLst>
    <p:sldId id="257" r:id="rId3"/>
    <p:sldId id="259" r:id="rId4"/>
    <p:sldId id="260" r:id="rId5"/>
    <p:sldId id="261" r:id="rId6"/>
    <p:sldId id="262" r:id="rId7"/>
    <p:sldId id="258" r:id="rId8"/>
    <p:sldId id="264" r:id="rId9"/>
    <p:sldId id="265"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15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C21F0-CB21-41BB-8F18-2673C9285325}" type="datetimeFigureOut">
              <a:rPr lang="en-US" smtClean="0"/>
              <a:t>3/10/2020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7B7A1-D8BF-4B17-8402-321FA596A41A}" type="slidenum">
              <a:rPr lang="en-US" smtClean="0"/>
              <a:t>‹#›</a:t>
            </a:fld>
            <a:endParaRPr lang="en-US"/>
          </a:p>
        </p:txBody>
      </p:sp>
    </p:spTree>
    <p:extLst>
      <p:ext uri="{BB962C8B-B14F-4D97-AF65-F5344CB8AC3E}">
        <p14:creationId xmlns:p14="http://schemas.microsoft.com/office/powerpoint/2010/main" val="351895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423863"/>
            <a:ext cx="2890837" cy="2166937"/>
          </a:xfrm>
        </p:spPr>
      </p:sp>
      <p:sp>
        <p:nvSpPr>
          <p:cNvPr id="4" name="Slide Number Placeholder 3"/>
          <p:cNvSpPr>
            <a:spLocks noGrp="1"/>
          </p:cNvSpPr>
          <p:nvPr>
            <p:ph type="sldNum" sz="quarter" idx="10"/>
          </p:nvPr>
        </p:nvSpPr>
        <p:spPr/>
        <p:txBody>
          <a:bodyPr/>
          <a:lstStyle/>
          <a:p>
            <a:pPr marL="0" marR="0" lvl="0" indent="0" algn="r" defTabSz="932182" rtl="0" eaLnBrk="1" fontAlgn="base" latinLnBrk="0" hangingPunct="1">
              <a:lnSpc>
                <a:spcPct val="100000"/>
              </a:lnSpc>
              <a:spcBef>
                <a:spcPct val="0"/>
              </a:spcBef>
              <a:spcAft>
                <a:spcPct val="0"/>
              </a:spcAft>
              <a:buClrTx/>
              <a:buSzTx/>
              <a:buFontTx/>
              <a:buNone/>
              <a:tabLst/>
              <a:defRPr/>
            </a:pPr>
            <a:fld id="{C5238D7A-B260-401A-87A7-9B49B35DB6E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182"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1"/>
          <p:cNvSpPr txBox="1">
            <a:spLocks noChangeArrowheads="1"/>
          </p:cNvSpPr>
          <p:nvPr/>
        </p:nvSpPr>
        <p:spPr bwMode="auto">
          <a:xfrm>
            <a:off x="219266" y="2716945"/>
            <a:ext cx="6589199" cy="549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958" tIns="49477" rIns="98958" bIns="49477">
            <a:spAutoFit/>
          </a:bodyPr>
          <a:lstStyle>
            <a:lvl1pPr marL="457200" indent="-457200">
              <a:defRPr sz="1000">
                <a:solidFill>
                  <a:srgbClr val="FFFF00"/>
                </a:solidFill>
                <a:latin typeface="Arial" pitchFamily="34" charset="0"/>
              </a:defRPr>
            </a:lvl1pPr>
            <a:lvl2pPr indent="-457200">
              <a:defRPr sz="1000">
                <a:solidFill>
                  <a:srgbClr val="FFFF00"/>
                </a:solidFill>
                <a:latin typeface="Arial" pitchFamily="34" charset="0"/>
              </a:defRPr>
            </a:lvl2pPr>
            <a:lvl3pPr marL="803275" indent="-346075">
              <a:defRPr sz="1000">
                <a:solidFill>
                  <a:srgbClr val="FFFF00"/>
                </a:solidFill>
                <a:latin typeface="Arial" pitchFamily="34" charset="0"/>
              </a:defRPr>
            </a:lvl3pPr>
            <a:lvl4pPr marL="1600200" indent="-228600">
              <a:defRPr sz="1000">
                <a:solidFill>
                  <a:srgbClr val="FFFF00"/>
                </a:solidFill>
                <a:latin typeface="Arial" pitchFamily="34" charset="0"/>
              </a:defRPr>
            </a:lvl4pPr>
            <a:lvl5pPr marL="2057400" indent="-228600">
              <a:defRPr sz="1000">
                <a:solidFill>
                  <a:srgbClr val="FFFF00"/>
                </a:solidFill>
                <a:latin typeface="Arial" pitchFamily="34" charset="0"/>
              </a:defRPr>
            </a:lvl5pPr>
            <a:lvl6pPr marL="2514600" indent="-228600" algn="ctr" eaLnBrk="0" fontAlgn="base" hangingPunct="0">
              <a:spcBef>
                <a:spcPct val="50000"/>
              </a:spcBef>
              <a:spcAft>
                <a:spcPct val="0"/>
              </a:spcAft>
              <a:defRPr sz="1000">
                <a:solidFill>
                  <a:srgbClr val="FFFF00"/>
                </a:solidFill>
                <a:latin typeface="Arial" pitchFamily="34" charset="0"/>
              </a:defRPr>
            </a:lvl6pPr>
            <a:lvl7pPr marL="2971800" indent="-228600" algn="ctr" eaLnBrk="0" fontAlgn="base" hangingPunct="0">
              <a:spcBef>
                <a:spcPct val="50000"/>
              </a:spcBef>
              <a:spcAft>
                <a:spcPct val="0"/>
              </a:spcAft>
              <a:defRPr sz="1000">
                <a:solidFill>
                  <a:srgbClr val="FFFF00"/>
                </a:solidFill>
                <a:latin typeface="Arial" pitchFamily="34" charset="0"/>
              </a:defRPr>
            </a:lvl7pPr>
            <a:lvl8pPr marL="3429000" indent="-228600" algn="ctr" eaLnBrk="0" fontAlgn="base" hangingPunct="0">
              <a:spcBef>
                <a:spcPct val="50000"/>
              </a:spcBef>
              <a:spcAft>
                <a:spcPct val="0"/>
              </a:spcAft>
              <a:defRPr sz="1000">
                <a:solidFill>
                  <a:srgbClr val="FFFF00"/>
                </a:solidFill>
                <a:latin typeface="Arial" pitchFamily="34" charset="0"/>
              </a:defRPr>
            </a:lvl8pPr>
            <a:lvl9pPr marL="3886200" indent="-228600" algn="ctr" eaLnBrk="0" fontAlgn="base" hangingPunct="0">
              <a:spcBef>
                <a:spcPct val="50000"/>
              </a:spcBef>
              <a:spcAft>
                <a:spcPct val="0"/>
              </a:spcAft>
              <a:defRPr sz="1000">
                <a:solidFill>
                  <a:srgbClr val="FFFF00"/>
                </a:solidFill>
                <a:latin typeface="Arial" pitchFamily="34" charset="0"/>
              </a:defRPr>
            </a:lvl9pPr>
          </a:lstStyle>
          <a:p>
            <a:pPr marL="234950" marR="0" lvl="0" indent="-2349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Welcome &amp; thank you for coming</a:t>
            </a:r>
          </a:p>
          <a:p>
            <a:pPr marL="234950" marR="0" lvl="0" indent="-2349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Acknowledge groups that are present </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Members of the federal delegation from CT:</a:t>
            </a:r>
          </a:p>
          <a:p>
            <a:pPr marL="1242464" marR="0" lvl="3" indent="-228600" algn="l" defTabSz="914400" rtl="0" eaLnBrk="1" fontAlgn="base" latinLnBrk="0" hangingPunct="1">
              <a:lnSpc>
                <a:spcPct val="90000"/>
              </a:lnSpc>
              <a:spcBef>
                <a:spcPts val="60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Representative Joe Courtney </a:t>
            </a:r>
          </a:p>
          <a:p>
            <a:pPr marL="1242464" marR="0" lvl="3" indent="-228600" algn="l" defTabSz="914400" rtl="0" eaLnBrk="1" fontAlgn="base" latinLnBrk="0" hangingPunct="1">
              <a:lnSpc>
                <a:spcPct val="90000"/>
              </a:lnSpc>
              <a:spcBef>
                <a:spcPts val="60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Senator Richard Blumenthal (</a:t>
            </a:r>
            <a:r>
              <a:rPr kumimoji="0" lang="en-US" altLang="en-US" sz="1600" b="0" i="0" u="none" strike="noStrike" kern="1200" cap="none" spc="0" normalizeH="0" baseline="0" noProof="0" dirty="0">
                <a:ln>
                  <a:noFill/>
                </a:ln>
                <a:solidFill>
                  <a:srgbClr val="FF0000"/>
                </a:solidFill>
                <a:effectLst/>
                <a:uLnTx/>
                <a:uFillTx/>
                <a:latin typeface="Arial" pitchFamily="34" charset="0"/>
                <a:ea typeface="+mn-ea"/>
                <a:cs typeface="+mn-cs"/>
              </a:rPr>
              <a:t>is maybe</a:t>
            </a: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Members of state and local government</a:t>
            </a:r>
          </a:p>
          <a:p>
            <a:pPr marL="1242464" marR="0" lvl="3" indent="-228600" algn="l" defTabSz="914400" rtl="0" eaLnBrk="1" fontAlgn="base" latinLnBrk="0" hangingPunct="1">
              <a:lnSpc>
                <a:spcPct val="90000"/>
              </a:lnSpc>
              <a:spcBef>
                <a:spcPts val="60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State Agencies and Town Leaders</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Representatives from Chamber of Commerce </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Business Leaders</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Members of the Press </a:t>
            </a:r>
          </a:p>
          <a:p>
            <a:pPr marL="803275" marR="0" lvl="2" indent="-346075"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Representatives from our customer community</a:t>
            </a:r>
          </a:p>
          <a:p>
            <a:pPr marL="234950" marR="0" lvl="1" indent="-2349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Our theme today is “Come Grow with Us.”  </a:t>
            </a:r>
          </a:p>
          <a:p>
            <a:pPr marL="234950" marR="0" lvl="1" indent="-2349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On the cover are pictures from an historic day at EB where we christened the South Dakota (SSN790) and opened up the Shipyard in a family day event –--- in essence it was a look under the tent for our families to see what our employees do day-in and day-out</a:t>
            </a:r>
          </a:p>
          <a:p>
            <a:pPr marL="234950" marR="0" lvl="1" indent="-2349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I hope to give you a sense of how we are doing, the contributions we are making to the community, and what we are doing to ensure we are ready to support our customer’s need for more submarines</a:t>
            </a:r>
          </a:p>
        </p:txBody>
      </p:sp>
    </p:spTree>
    <p:extLst>
      <p:ext uri="{BB962C8B-B14F-4D97-AF65-F5344CB8AC3E}">
        <p14:creationId xmlns:p14="http://schemas.microsoft.com/office/powerpoint/2010/main" val="225301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81299-A6CB-4A8D-8793-EE50CE9184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25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81299-A6CB-4A8D-8793-EE50CE9184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7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81299-A6CB-4A8D-8793-EE50CE9184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87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81299-A6CB-4A8D-8793-EE50CE9184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2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7131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155575"/>
            <a:ext cx="2114550" cy="5894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2763" y="155575"/>
            <a:ext cx="6194425" cy="5894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785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36588" y="155575"/>
            <a:ext cx="8337550" cy="1066800"/>
          </a:xfrm>
        </p:spPr>
        <p:txBody>
          <a:bodyPr/>
          <a:lstStyle/>
          <a:p>
            <a:r>
              <a:rPr lang="en-US"/>
              <a:t>Click to edit Master title style</a:t>
            </a:r>
          </a:p>
        </p:txBody>
      </p:sp>
      <p:sp>
        <p:nvSpPr>
          <p:cNvPr id="3" name="SmartArt Placeholder 2"/>
          <p:cNvSpPr>
            <a:spLocks noGrp="1"/>
          </p:cNvSpPr>
          <p:nvPr>
            <p:ph type="dgm" idx="1"/>
          </p:nvPr>
        </p:nvSpPr>
        <p:spPr>
          <a:xfrm>
            <a:off x="512763" y="1554163"/>
            <a:ext cx="8339137" cy="4495800"/>
          </a:xfrm>
        </p:spPr>
        <p:txBody>
          <a:bodyPr/>
          <a:lstStyle/>
          <a:p>
            <a:pPr lvl="0"/>
            <a:endParaRPr lang="en-US" noProof="0"/>
          </a:p>
        </p:txBody>
      </p:sp>
    </p:spTree>
    <p:extLst>
      <p:ext uri="{BB962C8B-B14F-4D97-AF65-F5344CB8AC3E}">
        <p14:creationId xmlns:p14="http://schemas.microsoft.com/office/powerpoint/2010/main" val="15495436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8089900" y="6375400"/>
            <a:ext cx="762000" cy="215900"/>
          </a:xfrm>
          <a:prstGeom prst="rect">
            <a:avLst/>
          </a:prstGeom>
          <a:solidFill>
            <a:schemeClr val="bg1"/>
          </a:solidFill>
          <a:ln w="12700" algn="ctr">
            <a:solidFill>
              <a:schemeClr val="bg1"/>
            </a:solidFill>
            <a:round/>
            <a:headEnd/>
            <a:tailEnd/>
          </a:ln>
        </p:spPr>
        <p:txBody>
          <a:bodyPr/>
          <a:lstStyle/>
          <a:p>
            <a:endParaRPr lang="en-US">
              <a:solidFill>
                <a:srgbClr val="000000"/>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917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8089900" y="6375400"/>
            <a:ext cx="762000" cy="215900"/>
          </a:xfrm>
          <a:prstGeom prst="rect">
            <a:avLst/>
          </a:prstGeom>
          <a:solidFill>
            <a:schemeClr val="bg1"/>
          </a:solidFill>
          <a:ln w="12700" algn="ctr">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603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533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0" y="6688138"/>
            <a:ext cx="3705225" cy="169862"/>
          </a:xfrm>
          <a:prstGeom prst="rect">
            <a:avLst/>
          </a:prstGeom>
        </p:spPr>
        <p:txBody>
          <a:bodyPr vert="horz" lIns="91440" tIns="45720" rIns="91440" bIns="45720" rtlCol="0" anchor="ctr"/>
          <a:lstStyle>
            <a:lvl1pPr algn="l" fontAlgn="auto">
              <a:spcBef>
                <a:spcPts val="0"/>
              </a:spcBef>
              <a:spcAft>
                <a:spcPts val="0"/>
              </a:spcAft>
              <a:defRPr lang="en-US" sz="1100" b="1" dirty="0">
                <a:solidFill>
                  <a:prstClr val="black"/>
                </a:solidFill>
                <a:effectLst/>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a:ea typeface="+mn-ea"/>
                <a:cs typeface="+mn-cs"/>
              </a:rPr>
              <a:t>Electric Boat / Newport News Proprietary Information</a:t>
            </a:r>
          </a:p>
        </p:txBody>
      </p:sp>
      <p:sp>
        <p:nvSpPr>
          <p:cNvPr id="4" name="Slide Number Placeholder 5"/>
          <p:cNvSpPr>
            <a:spLocks noGrp="1"/>
          </p:cNvSpPr>
          <p:nvPr>
            <p:ph type="sldNum" sz="quarter" idx="11"/>
          </p:nvPr>
        </p:nvSpPr>
        <p:spPr>
          <a:xfrm>
            <a:off x="5229225" y="6626225"/>
            <a:ext cx="3886200" cy="231775"/>
          </a:xfrm>
          <a:prstGeom prst="rect">
            <a:avLst/>
          </a:prstGeom>
        </p:spPr>
        <p:txBody>
          <a:bodyPr vert="horz" lIns="91440" tIns="45720" rIns="91440" bIns="45720" rtlCol="0" anchor="ctr"/>
          <a:lstStyle>
            <a:lvl1pPr algn="r" fontAlgn="auto">
              <a:spcBef>
                <a:spcPts val="0"/>
              </a:spcBef>
              <a:spcAft>
                <a:spcPts val="0"/>
              </a:spcAft>
              <a:defRPr sz="1200" b="1" dirty="0" smtClean="0">
                <a:solidFill>
                  <a:srgbClr val="1F497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solidFill>
                <a:effectLst/>
                <a:uLnTx/>
                <a:uFillTx/>
                <a:latin typeface="Arial"/>
                <a:ea typeface="+mn-ea"/>
                <a:cs typeface="+mn-cs"/>
              </a:rPr>
              <a:t>KAH        #0526               </a:t>
            </a:r>
            <a:fld id="{DF7C584A-1A17-4A50-A5A5-AAF2455EEF2C}" type="slidenum">
              <a:rPr kumimoji="0" lang="en-US" sz="1200" b="0" i="0" u="none" strike="noStrike" kern="1200" cap="none" spc="0" normalizeH="0" baseline="0" noProof="0">
                <a:ln>
                  <a:noFill/>
                </a:ln>
                <a:solidFill>
                  <a:srgbClr val="1F497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287839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41442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D White Logo Slide">
    <p:spTree>
      <p:nvGrpSpPr>
        <p:cNvPr id="1" name=""/>
        <p:cNvGrpSpPr/>
        <p:nvPr/>
      </p:nvGrpSpPr>
      <p:grpSpPr>
        <a:xfrm>
          <a:off x="0" y="0"/>
          <a:ext cx="0" cy="0"/>
          <a:chOff x="0" y="0"/>
          <a:chExt cx="0" cy="0"/>
        </a:xfrm>
      </p:grpSpPr>
      <p:pic>
        <p:nvPicPr>
          <p:cNvPr id="6" name="Picture 5" descr="GD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157" y="2116821"/>
            <a:ext cx="6978429" cy="309388"/>
          </a:xfrm>
          <a:prstGeom prst="rect">
            <a:avLst/>
          </a:prstGeom>
        </p:spPr>
      </p:pic>
      <p:pic>
        <p:nvPicPr>
          <p:cNvPr id="8" name="Picture 7" descr="GDlogoblu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510" y="2779849"/>
            <a:ext cx="7310994" cy="324133"/>
          </a:xfrm>
          <a:prstGeom prst="rect">
            <a:avLst/>
          </a:prstGeom>
        </p:spPr>
      </p:pic>
      <p:cxnSp>
        <p:nvCxnSpPr>
          <p:cNvPr id="11" name="Straight Connector 10"/>
          <p:cNvCxnSpPr/>
          <p:nvPr userDrawn="1"/>
        </p:nvCxnSpPr>
        <p:spPr>
          <a:xfrm>
            <a:off x="446400" y="3419203"/>
            <a:ext cx="8251200" cy="0"/>
          </a:xfrm>
          <a:prstGeom prst="line">
            <a:avLst/>
          </a:prstGeom>
          <a:ln w="6350" cmpd="sng">
            <a:solidFill>
              <a:srgbClr val="7D868C"/>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46400" y="3419203"/>
            <a:ext cx="8251200" cy="911414"/>
          </a:xfrm>
        </p:spPr>
        <p:txBody>
          <a:bodyPr>
            <a:normAutofit/>
          </a:bodyPr>
          <a:lstStyle>
            <a:lvl1pPr algn="ctr">
              <a:defRPr sz="2400">
                <a:solidFill>
                  <a:schemeClr val="tx1">
                    <a:lumMod val="85000"/>
                    <a:lumOff val="15000"/>
                  </a:schemeClr>
                </a:solidFill>
              </a:defRPr>
            </a:lvl1pPr>
          </a:lstStyle>
          <a:p>
            <a:r>
              <a:rPr lang="en-US"/>
              <a:t>Click to edit Master title style</a:t>
            </a:r>
            <a:endParaRPr lang="en-US" dirty="0"/>
          </a:p>
        </p:txBody>
      </p:sp>
      <p:sp>
        <p:nvSpPr>
          <p:cNvPr id="27" name="Text Placeholder 26"/>
          <p:cNvSpPr>
            <a:spLocks noGrp="1"/>
          </p:cNvSpPr>
          <p:nvPr>
            <p:ph type="body" sz="quarter" idx="12" hasCustomPrompt="1"/>
          </p:nvPr>
        </p:nvSpPr>
        <p:spPr>
          <a:xfrm>
            <a:off x="446400" y="4330617"/>
            <a:ext cx="8251200" cy="535085"/>
          </a:xfrm>
        </p:spPr>
        <p:txBody>
          <a:bodyPr>
            <a:normAutofit/>
          </a:bodyPr>
          <a:lstStyle>
            <a:lvl1pPr marL="0" indent="0" algn="ctr">
              <a:buNone/>
              <a:defRPr sz="1600"/>
            </a:lvl1pPr>
          </a:lstStyle>
          <a:p>
            <a:pPr lvl="0"/>
            <a:r>
              <a:rPr lang="en-US" dirty="0"/>
              <a:t>Date</a:t>
            </a:r>
          </a:p>
        </p:txBody>
      </p:sp>
      <p:sp>
        <p:nvSpPr>
          <p:cNvPr id="32" name="Rectangle 31"/>
          <p:cNvSpPr/>
          <p:nvPr userDrawn="1"/>
        </p:nvSpPr>
        <p:spPr>
          <a:xfrm>
            <a:off x="0" y="6078560"/>
            <a:ext cx="9144000" cy="7794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Rectangle 20"/>
          <p:cNvSpPr txBox="1">
            <a:spLocks noChangeArrowheads="1"/>
          </p:cNvSpPr>
          <p:nvPr userDrawn="1"/>
        </p:nvSpPr>
        <p:spPr bwMode="auto">
          <a:xfrm>
            <a:off x="6344767" y="6446679"/>
            <a:ext cx="244697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700" b="1" kern="1200">
                <a:solidFill>
                  <a:schemeClr val="tx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800" b="0" spc="-50" baseline="0" dirty="0">
                <a:solidFill>
                  <a:srgbClr val="004986"/>
                </a:solidFill>
                <a:latin typeface="Arial"/>
                <a:cs typeface="Arial"/>
              </a:rPr>
              <a:t>             </a:t>
            </a:r>
            <a:r>
              <a:rPr lang="en-US" sz="800" b="0" spc="-50" dirty="0">
                <a:solidFill>
                  <a:srgbClr val="004986"/>
                </a:solidFill>
                <a:latin typeface="Arial"/>
                <a:cs typeface="Arial"/>
              </a:rPr>
              <a:t>Page</a:t>
            </a:r>
            <a:r>
              <a:rPr lang="en-US" sz="800" b="0" spc="-50" baseline="0" dirty="0">
                <a:solidFill>
                  <a:srgbClr val="004986"/>
                </a:solidFill>
                <a:latin typeface="Arial"/>
                <a:cs typeface="Arial"/>
              </a:rPr>
              <a:t> </a:t>
            </a:r>
            <a:fld id="{2ED4AFB1-1966-437D-9560-F091126160DC}" type="slidenum">
              <a:rPr lang="en-US" sz="800" smtClean="0">
                <a:solidFill>
                  <a:srgbClr val="004986"/>
                </a:solidFill>
              </a:rPr>
              <a:pPr fontAlgn="base">
                <a:spcBef>
                  <a:spcPct val="0"/>
                </a:spcBef>
                <a:spcAft>
                  <a:spcPct val="0"/>
                </a:spcAft>
                <a:defRPr/>
              </a:pPr>
              <a:t>‹#›</a:t>
            </a:fld>
            <a:r>
              <a:rPr lang="en-US" sz="800" b="0" spc="-50" dirty="0">
                <a:solidFill>
                  <a:srgbClr val="004986"/>
                </a:solidFill>
                <a:latin typeface="Arial"/>
                <a:cs typeface="Arial"/>
              </a:rPr>
              <a:t>    </a:t>
            </a:r>
          </a:p>
        </p:txBody>
      </p:sp>
      <p:sp>
        <p:nvSpPr>
          <p:cNvPr id="13" name="Rectangle 20"/>
          <p:cNvSpPr txBox="1">
            <a:spLocks noChangeArrowheads="1"/>
          </p:cNvSpPr>
          <p:nvPr userDrawn="1"/>
        </p:nvSpPr>
        <p:spPr bwMode="auto">
          <a:xfrm>
            <a:off x="5839537" y="6464082"/>
            <a:ext cx="244697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700" b="1" kern="1200">
                <a:solidFill>
                  <a:schemeClr val="tx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800" b="0" spc="-50" dirty="0">
                <a:solidFill>
                  <a:srgbClr val="004986"/>
                </a:solidFill>
                <a:latin typeface="Arial"/>
                <a:cs typeface="Arial"/>
              </a:rPr>
              <a:t>B04:</a:t>
            </a:r>
            <a:r>
              <a:rPr lang="en-US" sz="800" b="0" spc="-50" baseline="0" dirty="0">
                <a:solidFill>
                  <a:srgbClr val="004986"/>
                </a:solidFill>
                <a:latin typeface="Arial"/>
                <a:cs typeface="Arial"/>
              </a:rPr>
              <a:t>    </a:t>
            </a:r>
            <a:r>
              <a:rPr lang="en-US" sz="800" b="0" spc="-50" dirty="0">
                <a:solidFill>
                  <a:srgbClr val="004986"/>
                </a:solidFill>
                <a:latin typeface="Arial"/>
                <a:cs typeface="Arial"/>
              </a:rPr>
              <a:t>#2700_CAS_PNN_JPC_08-15-19</a:t>
            </a:r>
          </a:p>
        </p:txBody>
      </p:sp>
    </p:spTree>
    <p:extLst>
      <p:ext uri="{BB962C8B-B14F-4D97-AF65-F5344CB8AC3E}">
        <p14:creationId xmlns:p14="http://schemas.microsoft.com/office/powerpoint/2010/main" val="374841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400" y="1260088"/>
            <a:ext cx="8251200" cy="4866075"/>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42683" y="856457"/>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46400" y="273600"/>
            <a:ext cx="8251200" cy="448295"/>
          </a:xfrm>
          <a:prstGeom prst="rect">
            <a:avLst/>
          </a:prstGeom>
        </p:spPr>
        <p:txBody>
          <a:bodyPr vert="horz" lIns="0" tIns="45720" rIns="0" bIns="45720" rtlCol="0" anchor="ctr">
            <a:noAutofit/>
          </a:bodyPr>
          <a:lstStyle/>
          <a:p>
            <a:r>
              <a:rPr lang="en-US" dirty="0"/>
              <a:t>Click to edit Master title style</a:t>
            </a:r>
          </a:p>
        </p:txBody>
      </p:sp>
    </p:spTree>
    <p:extLst>
      <p:ext uri="{BB962C8B-B14F-4D97-AF65-F5344CB8AC3E}">
        <p14:creationId xmlns:p14="http://schemas.microsoft.com/office/powerpoint/2010/main" val="234501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6400" y="2537856"/>
            <a:ext cx="8251200" cy="897812"/>
          </a:xfrm>
        </p:spPr>
        <p:txBody>
          <a:bodyPr/>
          <a:lstStyle/>
          <a:p>
            <a:r>
              <a:rPr lang="en-US"/>
              <a:t>Click to edit Master title style</a:t>
            </a:r>
            <a:endParaRPr lang="en-US" dirty="0"/>
          </a:p>
        </p:txBody>
      </p:sp>
      <p:sp>
        <p:nvSpPr>
          <p:cNvPr id="3" name="Subtitle 2"/>
          <p:cNvSpPr>
            <a:spLocks noGrp="1"/>
          </p:cNvSpPr>
          <p:nvPr>
            <p:ph type="subTitle" idx="1"/>
          </p:nvPr>
        </p:nvSpPr>
        <p:spPr>
          <a:xfrm>
            <a:off x="446400" y="3313842"/>
            <a:ext cx="8251199" cy="1937618"/>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4" name="Straight Connector 3"/>
          <p:cNvCxnSpPr/>
          <p:nvPr userDrawn="1"/>
        </p:nvCxnSpPr>
        <p:spPr>
          <a:xfrm>
            <a:off x="442683" y="856457"/>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3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30105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2"/>
          <p:cNvSpPr>
            <a:spLocks noGrp="1"/>
          </p:cNvSpPr>
          <p:nvPr>
            <p:ph idx="1"/>
          </p:nvPr>
        </p:nvSpPr>
        <p:spPr>
          <a:xfrm>
            <a:off x="446400" y="1248936"/>
            <a:ext cx="8251200" cy="1262393"/>
          </a:xfrm>
        </p:spPr>
        <p:txBody>
          <a:bodyPr/>
          <a:lstStyle>
            <a:lvl1pPr marL="0" indent="0">
              <a:buNone/>
              <a:defRPr>
                <a:solidFill>
                  <a:schemeClr val="tx1">
                    <a:lumMod val="95000"/>
                    <a:lumOff val="5000"/>
                  </a:schemeClr>
                </a:solidFill>
              </a:defRPr>
            </a:lvl1pPr>
            <a:lvl2pPr>
              <a:defRPr>
                <a:solidFill>
                  <a:srgbClr val="7D868C"/>
                </a:solidFill>
              </a:defRPr>
            </a:lvl2pPr>
            <a:lvl3pPr>
              <a:defRPr>
                <a:solidFill>
                  <a:srgbClr val="7D868C"/>
                </a:solidFill>
              </a:defRPr>
            </a:lvl3pPr>
            <a:lvl4pPr>
              <a:defRPr>
                <a:solidFill>
                  <a:srgbClr val="7D868C"/>
                </a:solidFill>
              </a:defRPr>
            </a:lvl4pPr>
            <a:lvl5pPr>
              <a:defRPr>
                <a:solidFill>
                  <a:srgbClr val="7D868C"/>
                </a:solidFill>
              </a:defRPr>
            </a:lvl5pPr>
          </a:lstStyle>
          <a:p>
            <a:pPr lvl="0"/>
            <a:r>
              <a:rPr lang="en-US"/>
              <a:t>Click to edit Master text styles</a:t>
            </a:r>
          </a:p>
        </p:txBody>
      </p:sp>
      <p:sp>
        <p:nvSpPr>
          <p:cNvPr id="8" name="Content Placeholder 2"/>
          <p:cNvSpPr>
            <a:spLocks noGrp="1"/>
          </p:cNvSpPr>
          <p:nvPr>
            <p:ph idx="13"/>
          </p:nvPr>
        </p:nvSpPr>
        <p:spPr>
          <a:xfrm>
            <a:off x="457200" y="2511330"/>
            <a:ext cx="8229600" cy="3003609"/>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a:off x="442683" y="856456"/>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3560099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2563"/>
            <a:ext cx="8229600" cy="1439432"/>
          </a:xfrm>
        </p:spPr>
        <p:txBody>
          <a:bodyPr lIns="0" rIns="0" anchor="t">
            <a:normAutofit/>
          </a:bodyPr>
          <a:lstStyle>
            <a:lvl1pPr algn="l">
              <a:spcBef>
                <a:spcPts val="0"/>
              </a:spcBef>
              <a:defRPr sz="3200" b="0" i="0" cap="none" spc="-60">
                <a:solidFill>
                  <a:srgbClr val="003896"/>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662938"/>
            <a:ext cx="8229600" cy="654177"/>
          </a:xfrm>
        </p:spPr>
        <p:txBody>
          <a:bodyPr lIns="0" rIns="0" anchor="b"/>
          <a:lstStyle>
            <a:lvl1pPr marL="0" indent="0">
              <a:buNone/>
              <a:defRPr sz="20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213757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48938"/>
            <a:ext cx="4038599" cy="48772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48938"/>
            <a:ext cx="4038600" cy="48772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31883" y="856457"/>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4001207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48937"/>
            <a:ext cx="4040187" cy="9188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67741"/>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48937"/>
            <a:ext cx="4041774" cy="9188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67741"/>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42683" y="856457"/>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989283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431883" y="856457"/>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3553562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27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8" name="Straight Connector 7"/>
          <p:cNvCxnSpPr/>
          <p:nvPr userDrawn="1"/>
        </p:nvCxnSpPr>
        <p:spPr>
          <a:xfrm>
            <a:off x="446400" y="6117798"/>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429274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599"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457200" y="612775"/>
            <a:ext cx="822959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367338"/>
            <a:ext cx="822959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2324633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46400" y="6117798"/>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42683" y="1174091"/>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6703929" y="64121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D4AFB1-1966-437D-9560-F091126160DC}"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1221400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5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764303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02081"/>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661150"/>
            <a:ext cx="1828800" cy="152400"/>
          </a:xfrm>
          <a:prstGeom prst="rect">
            <a:avLst/>
          </a:prstGeom>
          <a:ln/>
        </p:spPr>
        <p:txBody>
          <a:bodyPr lIns="86493" tIns="43247" rIns="86493" bIns="43247"/>
          <a:lstStyle>
            <a:lvl1pPr>
              <a:defRPr/>
            </a:lvl1pPr>
          </a:lstStyle>
          <a:p>
            <a:pPr fontAlgn="base">
              <a:spcBef>
                <a:spcPct val="0"/>
              </a:spcBef>
              <a:spcAft>
                <a:spcPct val="0"/>
              </a:spcAft>
              <a:defRPr/>
            </a:pPr>
            <a:endParaRPr lang="en-US">
              <a:solidFill>
                <a:srgbClr val="000000"/>
              </a:solidFill>
              <a:latin typeface="Tahoma" charset="0"/>
              <a:cs typeface="Arial" charset="0"/>
            </a:endParaRPr>
          </a:p>
        </p:txBody>
      </p:sp>
      <p:sp>
        <p:nvSpPr>
          <p:cNvPr id="5" name="Rectangle 89"/>
          <p:cNvSpPr>
            <a:spLocks noGrp="1" noChangeArrowheads="1"/>
          </p:cNvSpPr>
          <p:nvPr>
            <p:ph type="sldNum" sz="quarter" idx="11"/>
          </p:nvPr>
        </p:nvSpPr>
        <p:spPr>
          <a:xfrm>
            <a:off x="28412" y="6477001"/>
            <a:ext cx="400378" cy="297651"/>
          </a:xfrm>
          <a:prstGeom prst="rect">
            <a:avLst/>
          </a:prstGeom>
          <a:ln/>
        </p:spPr>
        <p:txBody>
          <a:bodyPr lIns="86493" tIns="43247" rIns="86493" bIns="43247"/>
          <a:lstStyle>
            <a:lvl1pPr>
              <a:defRPr/>
            </a:lvl1pPr>
          </a:lstStyle>
          <a:p>
            <a:pPr fontAlgn="base">
              <a:spcBef>
                <a:spcPct val="0"/>
              </a:spcBef>
              <a:spcAft>
                <a:spcPct val="0"/>
              </a:spcAft>
            </a:pPr>
            <a:fld id="{F6EFC63E-F8D9-44BB-A462-AC735E845F95}" type="slidenum">
              <a:rPr lang="en-US">
                <a:solidFill>
                  <a:srgbClr val="000000"/>
                </a:solidFill>
                <a:latin typeface="Tahoma" charset="0"/>
                <a:cs typeface="Arial" charset="0"/>
              </a:rPr>
              <a:pPr fontAlgn="base">
                <a:spcBef>
                  <a:spcPct val="0"/>
                </a:spcBef>
                <a:spcAft>
                  <a:spcPct val="0"/>
                </a:spcAft>
              </a:pPr>
              <a:t>‹#›</a:t>
            </a:fld>
            <a:endParaRPr lang="en-US">
              <a:solidFill>
                <a:srgbClr val="000000"/>
              </a:solidFill>
              <a:latin typeface="Tahoma" charset="0"/>
              <a:cs typeface="Arial" charset="0"/>
            </a:endParaRPr>
          </a:p>
        </p:txBody>
      </p:sp>
      <p:sp>
        <p:nvSpPr>
          <p:cNvPr id="8" name="Text Box 15"/>
          <p:cNvSpPr txBox="1">
            <a:spLocks noChangeArrowheads="1"/>
          </p:cNvSpPr>
          <p:nvPr userDrawn="1"/>
        </p:nvSpPr>
        <p:spPr bwMode="auto">
          <a:xfrm>
            <a:off x="1675015" y="6573812"/>
            <a:ext cx="5548690" cy="164283"/>
          </a:xfrm>
          <a:prstGeom prst="rect">
            <a:avLst/>
          </a:prstGeom>
          <a:noFill/>
          <a:ln w="12700">
            <a:noFill/>
            <a:miter lim="800000"/>
            <a:headEnd/>
            <a:tailEnd/>
          </a:ln>
          <a:effectLst/>
        </p:spPr>
        <p:txBody>
          <a:bodyPr wrap="square" lIns="86493" tIns="43247" rIns="86493" bIns="43247">
            <a:spAutoFit/>
          </a:bodyPr>
          <a:lstStyle/>
          <a:p>
            <a:pPr algn="ctr" eaLnBrk="0" fontAlgn="base" hangingPunct="0">
              <a:spcBef>
                <a:spcPct val="0"/>
              </a:spcBef>
              <a:spcAft>
                <a:spcPct val="0"/>
              </a:spcAft>
              <a:defRPr/>
            </a:pPr>
            <a:r>
              <a:rPr lang="en-US" sz="500" b="1">
                <a:solidFill>
                  <a:srgbClr val="FF0000"/>
                </a:solidFill>
                <a:latin typeface="Times New Roman" pitchFamily="18" charset="0"/>
                <a:cs typeface="Arial" charset="0"/>
              </a:rPr>
              <a:t>NOFORN</a:t>
            </a:r>
            <a:r>
              <a:rPr lang="en-US" sz="500" b="1" dirty="0">
                <a:solidFill>
                  <a:srgbClr val="FF0000"/>
                </a:solidFill>
                <a:latin typeface="Times New Roman" pitchFamily="18" charset="0"/>
                <a:cs typeface="Arial" charset="0"/>
              </a:rPr>
              <a:t>:  </a:t>
            </a:r>
            <a:r>
              <a:rPr lang="en-US" sz="500" dirty="0">
                <a:solidFill>
                  <a:srgbClr val="000000"/>
                </a:solidFill>
                <a:latin typeface="Times New Roman" pitchFamily="18" charset="0"/>
                <a:cs typeface="Arial" charset="0"/>
              </a:rPr>
              <a:t>This document is subject to special export controls &amp; each transmittal to foreign governments or foreign nationals may be made only with prior approval of the Naval Sea Systems Command</a:t>
            </a:r>
          </a:p>
        </p:txBody>
      </p:sp>
    </p:spTree>
    <p:extLst>
      <p:ext uri="{BB962C8B-B14F-4D97-AF65-F5344CB8AC3E}">
        <p14:creationId xmlns:p14="http://schemas.microsoft.com/office/powerpoint/2010/main" val="1356335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4"/>
          </p:nvPr>
        </p:nvSpPr>
        <p:spPr bwMode="auto">
          <a:xfrm>
            <a:off x="6646862" y="6446837"/>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fontAlgn="base">
              <a:spcBef>
                <a:spcPct val="0"/>
              </a:spcBef>
              <a:spcAft>
                <a:spcPct val="0"/>
              </a:spcAft>
              <a:defRPr/>
            </a:pPr>
            <a:r>
              <a:rPr lang="en-US" dirty="0">
                <a:solidFill>
                  <a:srgbClr val="000000"/>
                </a:solidFill>
                <a:cs typeface="Arial" charset="0"/>
              </a:rPr>
              <a:t>QPPC #68 Side Bar 07-28-16     </a:t>
            </a:r>
            <a:fld id="{B475EBA6-119D-48DD-8D7F-502D2ADF0FF5}"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2087944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txBox="1">
            <a:spLocks noChangeArrowheads="1"/>
          </p:cNvSpPr>
          <p:nvPr userDrawn="1"/>
        </p:nvSpPr>
        <p:spPr bwMode="auto">
          <a:xfrm>
            <a:off x="6799262" y="6599237"/>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9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srgbClr val="000000"/>
                </a:solidFill>
              </a:rPr>
              <a:t>QPPC #68 Side Bar 07-28-16     </a:t>
            </a:r>
            <a:fld id="{B475EBA6-119D-48DD-8D7F-502D2ADF0FF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8428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0"/>
          <p:cNvSpPr>
            <a:spLocks noGrp="1" noChangeArrowheads="1"/>
          </p:cNvSpPr>
          <p:nvPr>
            <p:ph type="sldNum" sz="quarter" idx="4"/>
          </p:nvPr>
        </p:nvSpPr>
        <p:spPr bwMode="auto">
          <a:xfrm>
            <a:off x="6646862" y="6446837"/>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fontAlgn="base">
              <a:spcBef>
                <a:spcPct val="0"/>
              </a:spcBef>
              <a:spcAft>
                <a:spcPct val="0"/>
              </a:spcAft>
              <a:defRPr/>
            </a:pPr>
            <a:r>
              <a:rPr lang="en-US" dirty="0">
                <a:solidFill>
                  <a:srgbClr val="000000"/>
                </a:solidFill>
                <a:cs typeface="Arial" charset="0"/>
              </a:rPr>
              <a:t>QPPC #68 Side Bar 07-28-16     </a:t>
            </a:r>
            <a:fld id="{B475EBA6-119D-48DD-8D7F-502D2ADF0FF5}"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3678653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4"/>
          </p:nvPr>
        </p:nvSpPr>
        <p:spPr bwMode="auto">
          <a:xfrm>
            <a:off x="6646862" y="6446837"/>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fontAlgn="base">
              <a:spcBef>
                <a:spcPct val="0"/>
              </a:spcBef>
              <a:spcAft>
                <a:spcPct val="0"/>
              </a:spcAft>
              <a:defRPr/>
            </a:pPr>
            <a:r>
              <a:rPr lang="en-US" dirty="0">
                <a:solidFill>
                  <a:srgbClr val="000000"/>
                </a:solidFill>
                <a:cs typeface="Arial" charset="0"/>
              </a:rPr>
              <a:t>QPPC #68 Side Bar 07-28-16     </a:t>
            </a:r>
            <a:fld id="{B475EBA6-119D-48DD-8D7F-502D2ADF0FF5}"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1983158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4"/>
          </p:nvPr>
        </p:nvSpPr>
        <p:spPr bwMode="auto">
          <a:xfrm>
            <a:off x="6629400" y="6400800"/>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fontAlgn="base">
              <a:spcBef>
                <a:spcPct val="0"/>
              </a:spcBef>
              <a:spcAft>
                <a:spcPct val="0"/>
              </a:spcAft>
              <a:defRPr/>
            </a:pPr>
            <a:r>
              <a:rPr lang="en-US" dirty="0">
                <a:solidFill>
                  <a:srgbClr val="000000"/>
                </a:solidFill>
                <a:cs typeface="Arial" charset="0"/>
              </a:rPr>
              <a:t>QPPC #72 Side Bar 08-23-17     </a:t>
            </a:r>
            <a:fld id="{B475EBA6-119D-48DD-8D7F-502D2ADF0FF5}"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61180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SzPct val="10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0"/>
          <p:cNvSpPr>
            <a:spLocks noGrp="1" noChangeArrowheads="1"/>
          </p:cNvSpPr>
          <p:nvPr>
            <p:ph type="sldNum" sz="quarter" idx="4"/>
          </p:nvPr>
        </p:nvSpPr>
        <p:spPr bwMode="auto">
          <a:xfrm>
            <a:off x="6629400" y="6400800"/>
            <a:ext cx="2251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fontAlgn="base">
              <a:spcBef>
                <a:spcPct val="0"/>
              </a:spcBef>
              <a:spcAft>
                <a:spcPct val="0"/>
              </a:spcAft>
              <a:defRPr/>
            </a:pPr>
            <a:r>
              <a:rPr lang="en-US" dirty="0">
                <a:solidFill>
                  <a:srgbClr val="000000"/>
                </a:solidFill>
                <a:cs typeface="Arial" charset="0"/>
              </a:rPr>
              <a:t>QPPC #72 Side Bar 08-23-17     </a:t>
            </a:r>
            <a:fld id="{B475EBA6-119D-48DD-8D7F-502D2ADF0FF5}"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207983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533400"/>
          </a:xfrm>
          <a:prstGeom prst="rect">
            <a:avLst/>
          </a:prstGeom>
        </p:spPr>
        <p:txBody>
          <a:bodyPr anchor="ctr"/>
          <a:lstStyle>
            <a:lvl1pPr>
              <a:defRPr sz="2000" b="0" i="1">
                <a:latin typeface="+mn-lt"/>
              </a:defRPr>
            </a:lvl1pPr>
          </a:lstStyle>
          <a:p>
            <a:r>
              <a:rPr lang="en-US" dirty="0"/>
              <a:t>Click to edit Master title style</a:t>
            </a:r>
          </a:p>
        </p:txBody>
      </p:sp>
      <p:sp>
        <p:nvSpPr>
          <p:cNvPr id="4" name="Content Placeholder 2"/>
          <p:cNvSpPr>
            <a:spLocks noGrp="1"/>
          </p:cNvSpPr>
          <p:nvPr>
            <p:ph idx="1"/>
          </p:nvPr>
        </p:nvSpPr>
        <p:spPr>
          <a:xfrm>
            <a:off x="457200" y="1371600"/>
            <a:ext cx="8458199" cy="2362200"/>
          </a:xfrm>
        </p:spPr>
        <p:txBody>
          <a:bodyPr/>
          <a:lstStyle/>
          <a:p>
            <a:pPr lvl="0"/>
            <a:r>
              <a:rPr lang="en-US" altLang="en-US" dirty="0"/>
              <a:t>Click to edit Master text styles</a:t>
            </a:r>
          </a:p>
          <a:p>
            <a:pPr lvl="1"/>
            <a:r>
              <a:rPr lang="en-US" altLang="en-US" dirty="0"/>
              <a:t> Second level</a:t>
            </a:r>
          </a:p>
          <a:p>
            <a:pPr lvl="2"/>
            <a:r>
              <a:rPr lang="en-US" altLang="en-US" dirty="0"/>
              <a:t>Third level</a:t>
            </a:r>
          </a:p>
          <a:p>
            <a:pPr lvl="3"/>
            <a:r>
              <a:rPr lang="en-US" altLang="en-US" dirty="0"/>
              <a:t> Fourth level</a:t>
            </a:r>
          </a:p>
          <a:p>
            <a:pPr lvl="4"/>
            <a:r>
              <a:rPr lang="en-US" altLang="en-US" dirty="0"/>
              <a:t>Fifth level</a:t>
            </a:r>
          </a:p>
        </p:txBody>
      </p:sp>
      <p:sp>
        <p:nvSpPr>
          <p:cNvPr id="5" name="Content Placeholder 2"/>
          <p:cNvSpPr>
            <a:spLocks noGrp="1"/>
          </p:cNvSpPr>
          <p:nvPr>
            <p:ph idx="11"/>
          </p:nvPr>
        </p:nvSpPr>
        <p:spPr>
          <a:xfrm>
            <a:off x="457200" y="3810000"/>
            <a:ext cx="8458199" cy="2362200"/>
          </a:xfrm>
        </p:spPr>
        <p:txBody>
          <a:bodyPr/>
          <a:lstStyle/>
          <a:p>
            <a:pPr lvl="0"/>
            <a:r>
              <a:rPr lang="en-US" altLang="en-US" dirty="0"/>
              <a:t>Click to edit Master text styles</a:t>
            </a:r>
          </a:p>
          <a:p>
            <a:pPr lvl="1"/>
            <a:r>
              <a:rPr lang="en-US" altLang="en-US" dirty="0"/>
              <a:t> Second level</a:t>
            </a:r>
          </a:p>
          <a:p>
            <a:pPr lvl="2"/>
            <a:r>
              <a:rPr lang="en-US" altLang="en-US" dirty="0"/>
              <a:t>Third level</a:t>
            </a:r>
          </a:p>
          <a:p>
            <a:pPr lvl="3"/>
            <a:r>
              <a:rPr lang="en-US" altLang="en-US" dirty="0"/>
              <a:t> Fourth level</a:t>
            </a:r>
          </a:p>
          <a:p>
            <a:pPr lvl="4"/>
            <a:r>
              <a:rPr lang="en-US" altLang="en-US" dirty="0"/>
              <a:t>Fifth level</a:t>
            </a:r>
          </a:p>
        </p:txBody>
      </p:sp>
      <p:sp>
        <p:nvSpPr>
          <p:cNvPr id="6" name="Rectangle 13"/>
          <p:cNvSpPr>
            <a:spLocks noGrp="1" noChangeArrowheads="1"/>
          </p:cNvSpPr>
          <p:nvPr>
            <p:ph type="sldNum" sz="quarter" idx="12"/>
          </p:nvPr>
        </p:nvSpPr>
        <p:spPr>
          <a:xfrm>
            <a:off x="6629400" y="6400800"/>
            <a:ext cx="2251075" cy="352425"/>
          </a:xfrm>
          <a:prstGeom prst="rect">
            <a:avLst/>
          </a:prstGeom>
        </p:spPr>
        <p:txBody>
          <a:bodyPr/>
          <a:lstStyle>
            <a:lvl1pPr>
              <a:defRPr/>
            </a:lvl1pPr>
          </a:lstStyle>
          <a:p>
            <a:pPr fontAlgn="base">
              <a:spcBef>
                <a:spcPct val="0"/>
              </a:spcBef>
              <a:spcAft>
                <a:spcPct val="0"/>
              </a:spcAft>
              <a:defRPr/>
            </a:pPr>
            <a:r>
              <a:rPr lang="en-US">
                <a:solidFill>
                  <a:srgbClr val="000000"/>
                </a:solidFill>
                <a:cs typeface="Arial" charset="0"/>
              </a:rPr>
              <a:t>pg </a:t>
            </a:r>
            <a:fld id="{59E1E3C9-6184-455D-AD6B-E84BF250C916}"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3059158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14022023"/>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02081"/>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05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763" y="1554163"/>
            <a:ext cx="40925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554163"/>
            <a:ext cx="409416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85829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1" y="6356352"/>
            <a:ext cx="2133600" cy="365125"/>
          </a:xfrm>
          <a:prstGeom prst="rect">
            <a:avLst/>
          </a:prstGeom>
        </p:spPr>
        <p:txBody>
          <a:bodyPr lIns="91433" tIns="45716" rIns="91433" bIns="45716"/>
          <a:lstStyle/>
          <a:p>
            <a:pPr defTabSz="914330" fontAlgn="base">
              <a:spcBef>
                <a:spcPct val="0"/>
              </a:spcBef>
              <a:spcAft>
                <a:spcPct val="0"/>
              </a:spcAft>
            </a:pPr>
            <a:fld id="{0CE13149-A709-41A4-BB72-17A74407C195}" type="datetimeFigureOut">
              <a:rPr lang="en-US">
                <a:solidFill>
                  <a:prstClr val="black"/>
                </a:solidFill>
                <a:latin typeface="Arial" charset="0"/>
              </a:rPr>
              <a:pPr defTabSz="914330" fontAlgn="base">
                <a:spcBef>
                  <a:spcPct val="0"/>
                </a:spcBef>
                <a:spcAft>
                  <a:spcPct val="0"/>
                </a:spcAft>
              </a:pPr>
              <a:t>3/10/2020</a:t>
            </a:fld>
            <a:endParaRPr lang="en-US">
              <a:solidFill>
                <a:prstClr val="black"/>
              </a:solidFill>
              <a:latin typeface="Arial" charset="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lIns="91433" tIns="45716" rIns="91433" bIns="45716"/>
          <a:lstStyle/>
          <a:p>
            <a:pPr defTabSz="914330" fontAlgn="base">
              <a:spcBef>
                <a:spcPct val="0"/>
              </a:spcBef>
              <a:spcAft>
                <a:spcPct val="0"/>
              </a:spcAft>
            </a:pPr>
            <a:endParaRPr lang="en-US">
              <a:solidFill>
                <a:prstClr val="black"/>
              </a:solidFill>
              <a:latin typeface="Arial" charset="0"/>
            </a:endParaRPr>
          </a:p>
        </p:txBody>
      </p:sp>
    </p:spTree>
    <p:extLst>
      <p:ext uri="{BB962C8B-B14F-4D97-AF65-F5344CB8AC3E}">
        <p14:creationId xmlns:p14="http://schemas.microsoft.com/office/powerpoint/2010/main" val="4276376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60388" y="257175"/>
            <a:ext cx="8337550" cy="762000"/>
          </a:xfrm>
        </p:spPr>
        <p:txBody>
          <a:bodyPr>
            <a:normAutofit/>
          </a:bodyPr>
          <a:lstStyle/>
          <a:p>
            <a:r>
              <a:rPr lang="en-US"/>
              <a:t>Click to edit Master title style</a:t>
            </a:r>
          </a:p>
        </p:txBody>
      </p:sp>
      <p:sp>
        <p:nvSpPr>
          <p:cNvPr id="5" name="Content Placeholder 2"/>
          <p:cNvSpPr>
            <a:spLocks noGrp="1"/>
          </p:cNvSpPr>
          <p:nvPr>
            <p:ph idx="1"/>
          </p:nvPr>
        </p:nvSpPr>
        <p:spPr>
          <a:xfrm>
            <a:off x="571502" y="1181580"/>
            <a:ext cx="8339138" cy="4902200"/>
          </a:xfrm>
          <a:prstGeom prst="rect">
            <a:avLst/>
          </a:prstGeom>
        </p:spPr>
        <p:txBody>
          <a:bodyPr lIns="63974" tIns="31987" rIns="63974" bIns="31987">
            <a:normAutofit/>
          </a:bodyPr>
          <a:lstStyle>
            <a:lvl1pPr>
              <a:defRPr sz="2100"/>
            </a:lvl1pPr>
            <a:lvl2pPr marL="830773" indent="-272110">
              <a:tabLst>
                <a:tab pos="842995" algn="l"/>
              </a:tabLst>
              <a:defRPr sz="1800"/>
            </a:lvl2pPr>
            <a:lvl3pP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5259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4496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8941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99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74013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89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7063" y="84138"/>
            <a:ext cx="8337550" cy="10668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804863" y="1352550"/>
            <a:ext cx="8224837"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 Fourth level</a:t>
            </a:r>
          </a:p>
        </p:txBody>
      </p:sp>
      <p:sp>
        <p:nvSpPr>
          <p:cNvPr id="1028" name="Line 4"/>
          <p:cNvSpPr>
            <a:spLocks noChangeShapeType="1"/>
          </p:cNvSpPr>
          <p:nvPr/>
        </p:nvSpPr>
        <p:spPr bwMode="auto">
          <a:xfrm>
            <a:off x="482600" y="6172200"/>
            <a:ext cx="8343900" cy="0"/>
          </a:xfrm>
          <a:prstGeom prst="line">
            <a:avLst/>
          </a:prstGeom>
          <a:noFill/>
          <a:ln w="12700">
            <a:solidFill>
              <a:schemeClr val="tx1"/>
            </a:solidFill>
            <a:round/>
            <a:headEnd/>
            <a:tailEnd/>
          </a:ln>
          <a:effectLst/>
        </p:spPr>
        <p:txBody>
          <a:bodyPr wrap="none" anchor="ctr"/>
          <a:lstStyle/>
          <a:p>
            <a:endParaRPr lang="en-US"/>
          </a:p>
        </p:txBody>
      </p:sp>
      <p:sp>
        <p:nvSpPr>
          <p:cNvPr id="1029" name="Line 5"/>
          <p:cNvSpPr>
            <a:spLocks noChangeShapeType="1"/>
          </p:cNvSpPr>
          <p:nvPr/>
        </p:nvSpPr>
        <p:spPr bwMode="auto">
          <a:xfrm>
            <a:off x="317500" y="1123950"/>
            <a:ext cx="8509000" cy="0"/>
          </a:xfrm>
          <a:prstGeom prst="line">
            <a:avLst/>
          </a:prstGeom>
          <a:noFill/>
          <a:ln w="12700">
            <a:solidFill>
              <a:schemeClr val="tx1"/>
            </a:solidFill>
            <a:round/>
            <a:headEnd/>
            <a:tailEnd/>
          </a:ln>
          <a:effectLst/>
        </p:spPr>
        <p:txBody>
          <a:bodyPr wrap="none" anchor="ctr"/>
          <a:lstStyle/>
          <a:p>
            <a:endParaRPr lang="en-US"/>
          </a:p>
        </p:txBody>
      </p:sp>
      <p:pic>
        <p:nvPicPr>
          <p:cNvPr id="1031" name="Picture 7" descr="EB2"/>
          <p:cNvPicPr>
            <a:picLocks noChangeAspect="1" noChangeArrowheads="1"/>
          </p:cNvPicPr>
          <p:nvPr userDrawn="1"/>
        </p:nvPicPr>
        <p:blipFill>
          <a:blip r:embed="rId18"/>
          <a:srcRect/>
          <a:stretch>
            <a:fillRect/>
          </a:stretch>
        </p:blipFill>
        <p:spPr bwMode="auto">
          <a:xfrm>
            <a:off x="560388" y="6338888"/>
            <a:ext cx="2386012" cy="284162"/>
          </a:xfrm>
          <a:prstGeom prst="rect">
            <a:avLst/>
          </a:prstGeom>
          <a:noFill/>
          <a:ln w="9525">
            <a:noFill/>
            <a:miter lim="800000"/>
            <a:headEnd/>
            <a:tailEnd/>
          </a:ln>
        </p:spPr>
      </p:pic>
      <p:sp>
        <p:nvSpPr>
          <p:cNvPr id="9" name="TextBox 8"/>
          <p:cNvSpPr txBox="1"/>
          <p:nvPr userDrawn="1"/>
        </p:nvSpPr>
        <p:spPr>
          <a:xfrm>
            <a:off x="3497803" y="-2"/>
            <a:ext cx="2270173" cy="246221"/>
          </a:xfrm>
          <a:prstGeom prst="rect">
            <a:avLst/>
          </a:prstGeom>
          <a:noFill/>
        </p:spPr>
        <p:txBody>
          <a:bodyPr wrap="none" rtlCol="0">
            <a:spAutoFit/>
          </a:bodyPr>
          <a:lstStyle/>
          <a:p>
            <a:r>
              <a:rPr lang="en-US" sz="1000" b="0" dirty="0">
                <a:solidFill>
                  <a:schemeClr val="tx1"/>
                </a:solidFill>
              </a:rPr>
              <a:t>Electric Boat Proprietary Information </a:t>
            </a:r>
          </a:p>
        </p:txBody>
      </p:sp>
      <p:sp>
        <p:nvSpPr>
          <p:cNvPr id="10" name="TextBox 9"/>
          <p:cNvSpPr txBox="1"/>
          <p:nvPr userDrawn="1"/>
        </p:nvSpPr>
        <p:spPr>
          <a:xfrm>
            <a:off x="3497803" y="6596390"/>
            <a:ext cx="2270173" cy="246221"/>
          </a:xfrm>
          <a:prstGeom prst="rect">
            <a:avLst/>
          </a:prstGeom>
          <a:noFill/>
        </p:spPr>
        <p:txBody>
          <a:bodyPr wrap="none" rtlCol="0">
            <a:spAutoFit/>
          </a:bodyPr>
          <a:lstStyle/>
          <a:p>
            <a:r>
              <a:rPr lang="en-US" sz="1000" b="0" dirty="0">
                <a:solidFill>
                  <a:schemeClr val="tx1"/>
                </a:solidFill>
              </a:rPr>
              <a:t>Electric Boat Proprietary Information </a:t>
            </a:r>
          </a:p>
        </p:txBody>
      </p:sp>
      <p:sp>
        <p:nvSpPr>
          <p:cNvPr id="11" name="Line 6"/>
          <p:cNvSpPr>
            <a:spLocks noChangeShapeType="1"/>
          </p:cNvSpPr>
          <p:nvPr userDrawn="1"/>
        </p:nvSpPr>
        <p:spPr bwMode="auto">
          <a:xfrm>
            <a:off x="474663" y="236538"/>
            <a:ext cx="0" cy="6386512"/>
          </a:xfrm>
          <a:prstGeom prst="line">
            <a:avLst/>
          </a:prstGeom>
          <a:noFill/>
          <a:ln w="12700">
            <a:solidFill>
              <a:schemeClr val="tx1"/>
            </a:solidFill>
            <a:round/>
            <a:headEnd/>
            <a:tailEnd/>
          </a:ln>
          <a:effectLst/>
        </p:spPr>
        <p:txBody>
          <a:bodyPr wrap="none" anchor="ctr"/>
          <a:lstStyle/>
          <a:p>
            <a:endParaRPr lang="en-US"/>
          </a:p>
        </p:txBody>
      </p:sp>
      <p:sp>
        <p:nvSpPr>
          <p:cNvPr id="12" name="Text Box 8"/>
          <p:cNvSpPr txBox="1">
            <a:spLocks noChangeArrowheads="1"/>
          </p:cNvSpPr>
          <p:nvPr userDrawn="1"/>
        </p:nvSpPr>
        <p:spPr bwMode="auto">
          <a:xfrm>
            <a:off x="7044510" y="6629400"/>
            <a:ext cx="2054225" cy="20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5" tIns="45749" rIns="91485" bIns="45749">
            <a:spAutoFit/>
          </a:bodyPr>
          <a:lstStyle>
            <a:lvl1pPr defTabSz="915988">
              <a:defRPr>
                <a:solidFill>
                  <a:schemeClr val="tx1"/>
                </a:solidFill>
                <a:latin typeface="Arial" pitchFamily="34" charset="0"/>
              </a:defRPr>
            </a:lvl1pPr>
            <a:lvl2pPr defTabSz="915988">
              <a:defRPr>
                <a:solidFill>
                  <a:schemeClr val="tx1"/>
                </a:solidFill>
                <a:latin typeface="Arial" pitchFamily="34" charset="0"/>
              </a:defRPr>
            </a:lvl2pPr>
            <a:lvl3pPr marL="915988" defTabSz="915988">
              <a:defRPr>
                <a:solidFill>
                  <a:schemeClr val="tx1"/>
                </a:solidFill>
                <a:latin typeface="Arial" pitchFamily="34" charset="0"/>
              </a:defRPr>
            </a:lvl3pPr>
            <a:lvl4pPr marL="1373188" defTabSz="915988">
              <a:defRPr>
                <a:solidFill>
                  <a:schemeClr val="tx1"/>
                </a:solidFill>
                <a:latin typeface="Arial" pitchFamily="34" charset="0"/>
              </a:defRPr>
            </a:lvl4pPr>
            <a:lvl5pPr marL="1831975" defTabSz="915988">
              <a:defRPr>
                <a:solidFill>
                  <a:schemeClr val="tx1"/>
                </a:solidFill>
                <a:latin typeface="Arial" pitchFamily="34" charset="0"/>
              </a:defRPr>
            </a:lvl5pPr>
            <a:lvl6pPr marL="2289175" defTabSz="915988" fontAlgn="base">
              <a:spcBef>
                <a:spcPct val="0"/>
              </a:spcBef>
              <a:spcAft>
                <a:spcPct val="0"/>
              </a:spcAft>
              <a:defRPr>
                <a:solidFill>
                  <a:schemeClr val="tx1"/>
                </a:solidFill>
                <a:latin typeface="Arial" pitchFamily="34" charset="0"/>
              </a:defRPr>
            </a:lvl6pPr>
            <a:lvl7pPr marL="2746375" defTabSz="915988" fontAlgn="base">
              <a:spcBef>
                <a:spcPct val="0"/>
              </a:spcBef>
              <a:spcAft>
                <a:spcPct val="0"/>
              </a:spcAft>
              <a:defRPr>
                <a:solidFill>
                  <a:schemeClr val="tx1"/>
                </a:solidFill>
                <a:latin typeface="Arial" pitchFamily="34" charset="0"/>
              </a:defRPr>
            </a:lvl7pPr>
            <a:lvl8pPr marL="3203575" defTabSz="915988" fontAlgn="base">
              <a:spcBef>
                <a:spcPct val="0"/>
              </a:spcBef>
              <a:spcAft>
                <a:spcPct val="0"/>
              </a:spcAft>
              <a:defRPr>
                <a:solidFill>
                  <a:schemeClr val="tx1"/>
                </a:solidFill>
                <a:latin typeface="Arial" pitchFamily="34" charset="0"/>
              </a:defRPr>
            </a:lvl8pPr>
            <a:lvl9pPr marL="3660775" defTabSz="915988" fontAlgn="base">
              <a:spcBef>
                <a:spcPct val="0"/>
              </a:spcBef>
              <a:spcAft>
                <a:spcPct val="0"/>
              </a:spcAft>
              <a:defRPr>
                <a:solidFill>
                  <a:schemeClr val="tx1"/>
                </a:solidFill>
                <a:latin typeface="Arial" pitchFamily="34" charset="0"/>
              </a:defRPr>
            </a:lvl9pPr>
          </a:lstStyle>
          <a:p>
            <a:pPr algn="r" eaLnBrk="0" hangingPunct="0">
              <a:lnSpc>
                <a:spcPct val="90000"/>
              </a:lnSpc>
              <a:spcBef>
                <a:spcPct val="50000"/>
              </a:spcBef>
              <a:defRPr/>
            </a:pPr>
            <a:r>
              <a:rPr lang="en-US" sz="800" b="1" dirty="0"/>
              <a:t>0601/TBD/2020013   Page </a:t>
            </a:r>
            <a:fld id="{89CAC3A3-F3C3-4E7D-9E26-1237C754707F}" type="slidenum">
              <a:rPr lang="en-US" sz="800" b="1" smtClean="0"/>
              <a:pPr algn="r" eaLnBrk="0" hangingPunct="0">
                <a:lnSpc>
                  <a:spcPct val="90000"/>
                </a:lnSpc>
                <a:spcBef>
                  <a:spcPct val="50000"/>
                </a:spcBef>
                <a:defRPr/>
              </a:pPr>
              <a:t>‹#›</a:t>
            </a:fld>
            <a:endParaRPr lang="en-US" sz="1050" dirty="0"/>
          </a:p>
        </p:txBody>
      </p:sp>
    </p:spTree>
    <p:extLst>
      <p:ext uri="{BB962C8B-B14F-4D97-AF65-F5344CB8AC3E}">
        <p14:creationId xmlns:p14="http://schemas.microsoft.com/office/powerpoint/2010/main" val="3321153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txStyles>
    <p:titleStyle>
      <a:lvl1pPr algn="l" rtl="0" eaLnBrk="0" fontAlgn="base" hangingPunct="0">
        <a:lnSpc>
          <a:spcPct val="90000"/>
        </a:lnSpc>
        <a:spcBef>
          <a:spcPct val="0"/>
        </a:spcBef>
        <a:spcAft>
          <a:spcPct val="0"/>
        </a:spcAft>
        <a:defRPr sz="3200" b="1">
          <a:solidFill>
            <a:schemeClr val="tx1"/>
          </a:solidFill>
          <a:latin typeface="+mn-lt"/>
          <a:ea typeface="+mj-ea"/>
          <a:cs typeface="+mj-cs"/>
        </a:defRPr>
      </a:lvl1pPr>
      <a:lvl2pPr algn="l" rtl="0" eaLnBrk="0" fontAlgn="base" hangingPunct="0">
        <a:lnSpc>
          <a:spcPct val="90000"/>
        </a:lnSpc>
        <a:spcBef>
          <a:spcPct val="0"/>
        </a:spcBef>
        <a:spcAft>
          <a:spcPct val="0"/>
        </a:spcAft>
        <a:defRPr sz="3200" b="1">
          <a:solidFill>
            <a:schemeClr val="tx1"/>
          </a:solidFill>
          <a:latin typeface="Arial Rounded MT Bold" pitchFamily="34" charset="0"/>
        </a:defRPr>
      </a:lvl2pPr>
      <a:lvl3pPr algn="l" rtl="0" eaLnBrk="0" fontAlgn="base" hangingPunct="0">
        <a:lnSpc>
          <a:spcPct val="90000"/>
        </a:lnSpc>
        <a:spcBef>
          <a:spcPct val="0"/>
        </a:spcBef>
        <a:spcAft>
          <a:spcPct val="0"/>
        </a:spcAft>
        <a:defRPr sz="3200" b="1">
          <a:solidFill>
            <a:schemeClr val="tx1"/>
          </a:solidFill>
          <a:latin typeface="Arial Rounded MT Bold" pitchFamily="34" charset="0"/>
        </a:defRPr>
      </a:lvl3pPr>
      <a:lvl4pPr algn="l" rtl="0" eaLnBrk="0" fontAlgn="base" hangingPunct="0">
        <a:lnSpc>
          <a:spcPct val="90000"/>
        </a:lnSpc>
        <a:spcBef>
          <a:spcPct val="0"/>
        </a:spcBef>
        <a:spcAft>
          <a:spcPct val="0"/>
        </a:spcAft>
        <a:defRPr sz="3200" b="1">
          <a:solidFill>
            <a:schemeClr val="tx1"/>
          </a:solidFill>
          <a:latin typeface="Arial Rounded MT Bold" pitchFamily="34" charset="0"/>
        </a:defRPr>
      </a:lvl4pPr>
      <a:lvl5pPr algn="l" rtl="0" eaLnBrk="0" fontAlgn="base" hangingPunct="0">
        <a:lnSpc>
          <a:spcPct val="90000"/>
        </a:lnSpc>
        <a:spcBef>
          <a:spcPct val="0"/>
        </a:spcBef>
        <a:spcAft>
          <a:spcPct val="0"/>
        </a:spcAft>
        <a:defRPr sz="3200" b="1">
          <a:solidFill>
            <a:schemeClr val="tx1"/>
          </a:solidFill>
          <a:latin typeface="Arial Rounded MT Bold" pitchFamily="34" charset="0"/>
        </a:defRPr>
      </a:lvl5pPr>
      <a:lvl6pPr marL="457200" algn="l" rtl="0" fontAlgn="base">
        <a:lnSpc>
          <a:spcPct val="90000"/>
        </a:lnSpc>
        <a:spcBef>
          <a:spcPct val="0"/>
        </a:spcBef>
        <a:spcAft>
          <a:spcPct val="0"/>
        </a:spcAft>
        <a:defRPr sz="3200" b="1">
          <a:solidFill>
            <a:schemeClr val="tx1"/>
          </a:solidFill>
          <a:latin typeface="Arial" pitchFamily="34" charset="0"/>
        </a:defRPr>
      </a:lvl6pPr>
      <a:lvl7pPr marL="914400" algn="l" rtl="0" fontAlgn="base">
        <a:lnSpc>
          <a:spcPct val="90000"/>
        </a:lnSpc>
        <a:spcBef>
          <a:spcPct val="0"/>
        </a:spcBef>
        <a:spcAft>
          <a:spcPct val="0"/>
        </a:spcAft>
        <a:defRPr sz="3200" b="1">
          <a:solidFill>
            <a:schemeClr val="tx1"/>
          </a:solidFill>
          <a:latin typeface="Arial" pitchFamily="34" charset="0"/>
        </a:defRPr>
      </a:lvl7pPr>
      <a:lvl8pPr marL="1371600" algn="l" rtl="0" fontAlgn="base">
        <a:lnSpc>
          <a:spcPct val="90000"/>
        </a:lnSpc>
        <a:spcBef>
          <a:spcPct val="0"/>
        </a:spcBef>
        <a:spcAft>
          <a:spcPct val="0"/>
        </a:spcAft>
        <a:defRPr sz="3200" b="1">
          <a:solidFill>
            <a:schemeClr val="tx1"/>
          </a:solidFill>
          <a:latin typeface="Arial" pitchFamily="34" charset="0"/>
        </a:defRPr>
      </a:lvl8pPr>
      <a:lvl9pPr marL="1828800" algn="l" rtl="0" fontAlgn="base">
        <a:lnSpc>
          <a:spcPct val="90000"/>
        </a:lnSpc>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100000"/>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charset="0"/>
        <a:buChar char="–"/>
        <a:defRPr sz="2600">
          <a:solidFill>
            <a:schemeClr val="tx1"/>
          </a:solidFill>
          <a:latin typeface="+mn-lt"/>
        </a:defRPr>
      </a:lvl2pPr>
      <a:lvl3pPr marL="1085850" indent="-228600" algn="l" rtl="0" eaLnBrk="0" fontAlgn="base" hangingPunct="0">
        <a:spcBef>
          <a:spcPct val="20000"/>
        </a:spcBef>
        <a:spcAft>
          <a:spcPct val="0"/>
        </a:spcAft>
        <a:buClr>
          <a:schemeClr val="tx1"/>
        </a:buClr>
        <a:buSzPct val="100000"/>
        <a:buFont typeface="Wingdings" pitchFamily="2" charset="2"/>
        <a:buChar char="§"/>
        <a:defRPr sz="2400">
          <a:solidFill>
            <a:schemeClr val="tx1"/>
          </a:solidFill>
          <a:latin typeface="+mn-lt"/>
        </a:defRPr>
      </a:lvl3pPr>
      <a:lvl4pPr marL="1428750" indent="-228600" algn="l" rtl="0" eaLnBrk="0" fontAlgn="base" hangingPunct="0">
        <a:spcBef>
          <a:spcPct val="20000"/>
        </a:spcBef>
        <a:spcAft>
          <a:spcPct val="0"/>
        </a:spcAft>
        <a:buClr>
          <a:schemeClr val="tx1"/>
        </a:buClr>
        <a:buSzPct val="100000"/>
        <a:buFont typeface="Wingdings 3" pitchFamily="18" charset="2"/>
        <a:buChar char=""/>
        <a:defRPr sz="2200">
          <a:solidFill>
            <a:schemeClr val="tx1"/>
          </a:solidFill>
          <a:latin typeface="+mn-lt"/>
        </a:defRPr>
      </a:lvl4pPr>
      <a:lvl5pPr marL="1543050" indent="285750" algn="l" rtl="0" eaLnBrk="0" fontAlgn="base" hangingPunct="0">
        <a:spcBef>
          <a:spcPct val="20000"/>
        </a:spcBef>
        <a:spcAft>
          <a:spcPct val="0"/>
        </a:spcAft>
        <a:buClr>
          <a:schemeClr val="tx1"/>
        </a:buClr>
        <a:buSzPct val="60000"/>
        <a:buFont typeface="Monotype Sorts" pitchFamily="2" charset="2"/>
        <a:defRPr sz="2000">
          <a:solidFill>
            <a:schemeClr val="tx1"/>
          </a:solidFill>
          <a:latin typeface="+mn-lt"/>
        </a:defRPr>
      </a:lvl5pPr>
      <a:lvl6pPr marL="2228850" indent="-228600" algn="l" rtl="0" fontAlgn="base">
        <a:spcBef>
          <a:spcPct val="20000"/>
        </a:spcBef>
        <a:spcAft>
          <a:spcPct val="0"/>
        </a:spcAft>
        <a:buClr>
          <a:schemeClr val="tx1"/>
        </a:buClr>
        <a:buSzPct val="60000"/>
        <a:buFont typeface="Monotype Sorts" pitchFamily="2" charset="2"/>
        <a:buChar char="n"/>
        <a:defRPr sz="2000">
          <a:solidFill>
            <a:schemeClr val="tx1"/>
          </a:solidFill>
          <a:latin typeface="+mn-lt"/>
        </a:defRPr>
      </a:lvl6pPr>
      <a:lvl7pPr marL="2686050" indent="-228600" algn="l" rtl="0" fontAlgn="base">
        <a:spcBef>
          <a:spcPct val="20000"/>
        </a:spcBef>
        <a:spcAft>
          <a:spcPct val="0"/>
        </a:spcAft>
        <a:buClr>
          <a:schemeClr val="tx1"/>
        </a:buClr>
        <a:buSzPct val="60000"/>
        <a:buFont typeface="Monotype Sorts" pitchFamily="2" charset="2"/>
        <a:buChar char="n"/>
        <a:defRPr sz="2000">
          <a:solidFill>
            <a:schemeClr val="tx1"/>
          </a:solidFill>
          <a:latin typeface="+mn-lt"/>
        </a:defRPr>
      </a:lvl7pPr>
      <a:lvl8pPr marL="3143250" indent="-228600" algn="l" rtl="0" fontAlgn="base">
        <a:spcBef>
          <a:spcPct val="20000"/>
        </a:spcBef>
        <a:spcAft>
          <a:spcPct val="0"/>
        </a:spcAft>
        <a:buClr>
          <a:schemeClr val="tx1"/>
        </a:buClr>
        <a:buSzPct val="60000"/>
        <a:buFont typeface="Monotype Sorts" pitchFamily="2" charset="2"/>
        <a:buChar char="n"/>
        <a:defRPr sz="2000">
          <a:solidFill>
            <a:schemeClr val="tx1"/>
          </a:solidFill>
          <a:latin typeface="+mn-lt"/>
        </a:defRPr>
      </a:lvl8pPr>
      <a:lvl9pPr marL="3600450" indent="-228600" algn="l" rtl="0" fontAlgn="base">
        <a:spcBef>
          <a:spcPct val="20000"/>
        </a:spcBef>
        <a:spcAft>
          <a:spcPct val="0"/>
        </a:spcAft>
        <a:buClr>
          <a:schemeClr val="tx1"/>
        </a:buClr>
        <a:buSzPct val="60000"/>
        <a:buFont typeface="Monotype Sort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400" y="273600"/>
            <a:ext cx="8251200" cy="448295"/>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446400" y="1087655"/>
            <a:ext cx="8251200" cy="4866416"/>
          </a:xfrm>
          <a:prstGeom prst="rect">
            <a:avLst/>
          </a:prstGeom>
        </p:spPr>
        <p:txBody>
          <a:bodyPr vert="horz" lIns="0" tIns="45720" rIns="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GDlogoblue.jp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02971" y="6535553"/>
            <a:ext cx="2029665" cy="174679"/>
          </a:xfrm>
          <a:prstGeom prst="rect">
            <a:avLst/>
          </a:prstGeom>
        </p:spPr>
      </p:pic>
      <p:cxnSp>
        <p:nvCxnSpPr>
          <p:cNvPr id="9" name="Straight Connector 8"/>
          <p:cNvCxnSpPr/>
          <p:nvPr userDrawn="1"/>
        </p:nvCxnSpPr>
        <p:spPr>
          <a:xfrm>
            <a:off x="446400" y="6412183"/>
            <a:ext cx="8251200" cy="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ate Placeholder 3"/>
          <p:cNvSpPr txBox="1">
            <a:spLocks/>
          </p:cNvSpPr>
          <p:nvPr userDrawn="1"/>
        </p:nvSpPr>
        <p:spPr>
          <a:xfrm>
            <a:off x="3674387" y="6425081"/>
            <a:ext cx="1787791"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85000"/>
                    <a:lumOff val="15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7D868C"/>
                </a:solidFill>
              </a:rPr>
              <a:t>FOR OFFICIAL USE ONLY</a:t>
            </a:r>
          </a:p>
        </p:txBody>
      </p:sp>
      <p:sp>
        <p:nvSpPr>
          <p:cNvPr id="11" name="Rectangle 20"/>
          <p:cNvSpPr txBox="1">
            <a:spLocks noChangeArrowheads="1"/>
          </p:cNvSpPr>
          <p:nvPr userDrawn="1"/>
        </p:nvSpPr>
        <p:spPr bwMode="auto">
          <a:xfrm>
            <a:off x="6344767" y="6446679"/>
            <a:ext cx="244697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700" b="1" kern="1200">
                <a:solidFill>
                  <a:schemeClr val="tx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800" b="0" spc="-50" baseline="0" dirty="0">
                <a:solidFill>
                  <a:srgbClr val="004986"/>
                </a:solidFill>
                <a:latin typeface="Arial"/>
                <a:cs typeface="Arial"/>
              </a:rPr>
              <a:t>             </a:t>
            </a:r>
            <a:r>
              <a:rPr lang="en-US" sz="800" b="0" spc="-50" dirty="0">
                <a:solidFill>
                  <a:srgbClr val="004986"/>
                </a:solidFill>
                <a:latin typeface="Arial"/>
                <a:cs typeface="Arial"/>
              </a:rPr>
              <a:t>Page</a:t>
            </a:r>
            <a:r>
              <a:rPr lang="en-US" sz="800" b="0" spc="-50" baseline="0" dirty="0">
                <a:solidFill>
                  <a:srgbClr val="004986"/>
                </a:solidFill>
                <a:latin typeface="Arial"/>
                <a:cs typeface="Arial"/>
              </a:rPr>
              <a:t> </a:t>
            </a:r>
            <a:fld id="{2ED4AFB1-1966-437D-9560-F091126160DC}" type="slidenum">
              <a:rPr lang="en-US" sz="800" smtClean="0">
                <a:solidFill>
                  <a:srgbClr val="004986"/>
                </a:solidFill>
              </a:rPr>
              <a:pPr fontAlgn="base">
                <a:spcBef>
                  <a:spcPct val="0"/>
                </a:spcBef>
                <a:spcAft>
                  <a:spcPct val="0"/>
                </a:spcAft>
                <a:defRPr/>
              </a:pPr>
              <a:t>‹#›</a:t>
            </a:fld>
            <a:r>
              <a:rPr lang="en-US" sz="800" b="0" spc="-50" dirty="0">
                <a:solidFill>
                  <a:srgbClr val="004986"/>
                </a:solidFill>
                <a:latin typeface="Arial"/>
                <a:cs typeface="Arial"/>
              </a:rPr>
              <a:t>    </a:t>
            </a:r>
          </a:p>
        </p:txBody>
      </p:sp>
      <p:sp>
        <p:nvSpPr>
          <p:cNvPr id="10" name="Rectangle 20"/>
          <p:cNvSpPr txBox="1">
            <a:spLocks noChangeArrowheads="1"/>
          </p:cNvSpPr>
          <p:nvPr userDrawn="1"/>
        </p:nvSpPr>
        <p:spPr bwMode="auto">
          <a:xfrm>
            <a:off x="5839537" y="6464082"/>
            <a:ext cx="244697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700" b="1" kern="1200">
                <a:solidFill>
                  <a:schemeClr val="tx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800" b="0" spc="-50" dirty="0">
                <a:solidFill>
                  <a:srgbClr val="004986"/>
                </a:solidFill>
                <a:latin typeface="Arial"/>
                <a:cs typeface="Arial"/>
              </a:rPr>
              <a:t>0601/TBD/2020013 </a:t>
            </a:r>
          </a:p>
        </p:txBody>
      </p:sp>
    </p:spTree>
    <p:extLst>
      <p:ext uri="{BB962C8B-B14F-4D97-AF65-F5344CB8AC3E}">
        <p14:creationId xmlns:p14="http://schemas.microsoft.com/office/powerpoint/2010/main" val="17337720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20" r:id="rId13"/>
    <p:sldLayoutId id="2147483724" r:id="rId14"/>
    <p:sldLayoutId id="2147483776" r:id="rId15"/>
    <p:sldLayoutId id="2147483777" r:id="rId16"/>
    <p:sldLayoutId id="2147483778" r:id="rId17"/>
    <p:sldLayoutId id="2147483779" r:id="rId18"/>
    <p:sldLayoutId id="2147483784" r:id="rId19"/>
    <p:sldLayoutId id="2147483785" r:id="rId20"/>
    <p:sldLayoutId id="2147483786" r:id="rId21"/>
    <p:sldLayoutId id="2147483787" r:id="rId22"/>
    <p:sldLayoutId id="2147483796" r:id="rId23"/>
    <p:sldLayoutId id="2147483899" r:id="rId24"/>
    <p:sldLayoutId id="2147483900" r:id="rId25"/>
  </p:sldLayoutIdLst>
  <p:hf hdr="0" dt="0"/>
  <p:txStyles>
    <p:titleStyle>
      <a:lvl1pPr algn="l" defTabSz="457200" rtl="0" eaLnBrk="1" latinLnBrk="0" hangingPunct="1">
        <a:spcBef>
          <a:spcPct val="0"/>
        </a:spcBef>
        <a:buNone/>
        <a:defRPr sz="3000" b="0" kern="1200" spc="-50">
          <a:solidFill>
            <a:srgbClr val="00389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Font typeface="Arial"/>
        <a:buChar char="–"/>
        <a:tabLst/>
        <a:defRPr sz="24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Richard.A.Paquette@hii-nns.co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mailto:tplante@gdeb.com" TargetMode="External"/><Relationship Id="rId4" Type="http://schemas.openxmlformats.org/officeDocument/2006/relationships/hyperlink" Target="mailto:mzummo@gdeb.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schemeClr>
            </a:gs>
            <a:gs pos="46000">
              <a:schemeClr val="bg1">
                <a:lumMod val="85000"/>
              </a:schemeClr>
            </a:gs>
            <a:gs pos="100000">
              <a:schemeClr val="bg1">
                <a:lumMod val="6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rapezoid 3"/>
          <p:cNvSpPr/>
          <p:nvPr/>
        </p:nvSpPr>
        <p:spPr>
          <a:xfrm rot="10800000">
            <a:off x="12465" y="0"/>
            <a:ext cx="5900057" cy="6181344"/>
          </a:xfrm>
          <a:custGeom>
            <a:avLst/>
            <a:gdLst>
              <a:gd name="connsiteX0" fmla="*/ 0 w 5892800"/>
              <a:gd name="connsiteY0" fmla="*/ 6858000 h 6858000"/>
              <a:gd name="connsiteX1" fmla="*/ 1473200 w 5892800"/>
              <a:gd name="connsiteY1" fmla="*/ 0 h 6858000"/>
              <a:gd name="connsiteX2" fmla="*/ 4419600 w 5892800"/>
              <a:gd name="connsiteY2" fmla="*/ 0 h 6858000"/>
              <a:gd name="connsiteX3" fmla="*/ 5892800 w 5892800"/>
              <a:gd name="connsiteY3" fmla="*/ 6858000 h 6858000"/>
              <a:gd name="connsiteX4" fmla="*/ 0 w 5892800"/>
              <a:gd name="connsiteY4" fmla="*/ 6858000 h 6858000"/>
              <a:gd name="connsiteX0" fmla="*/ 0 w 5900057"/>
              <a:gd name="connsiteY0" fmla="*/ 6858000 h 6858000"/>
              <a:gd name="connsiteX1" fmla="*/ 1473200 w 5900057"/>
              <a:gd name="connsiteY1" fmla="*/ 0 h 6858000"/>
              <a:gd name="connsiteX2" fmla="*/ 5900057 w 5900057"/>
              <a:gd name="connsiteY2" fmla="*/ 14514 h 6858000"/>
              <a:gd name="connsiteX3" fmla="*/ 5892800 w 5900057"/>
              <a:gd name="connsiteY3" fmla="*/ 6858000 h 6858000"/>
              <a:gd name="connsiteX4" fmla="*/ 0 w 590005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0057" h="6858000">
                <a:moveTo>
                  <a:pt x="0" y="6858000"/>
                </a:moveTo>
                <a:lnTo>
                  <a:pt x="1473200" y="0"/>
                </a:lnTo>
                <a:lnTo>
                  <a:pt x="5900057" y="14514"/>
                </a:lnTo>
                <a:lnTo>
                  <a:pt x="5892800" y="6858000"/>
                </a:lnTo>
                <a:lnTo>
                  <a:pt x="0" y="6858000"/>
                </a:lnTo>
                <a:close/>
              </a:path>
            </a:pathLst>
          </a:custGeom>
          <a:gradFill flip="none" rotWithShape="1">
            <a:gsLst>
              <a:gs pos="0">
                <a:schemeClr val="accent1">
                  <a:lumMod val="40000"/>
                  <a:lumOff val="60000"/>
                </a:schemeClr>
              </a:gs>
              <a:gs pos="46000">
                <a:schemeClr val="accent1">
                  <a:lumMod val="95000"/>
                  <a:lumOff val="5000"/>
                </a:schemeClr>
              </a:gs>
              <a:gs pos="100000">
                <a:schemeClr val="tx2">
                  <a:lumMod val="50000"/>
                </a:schemeClr>
              </a:gs>
            </a:gsLst>
            <a:path path="shape">
              <a:fillToRect l="50000" t="50000" r="50000" b="50000"/>
            </a:path>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21608" y="1479995"/>
            <a:ext cx="9129651" cy="1062635"/>
          </a:xfrm>
          <a:prstGeom prst="rect">
            <a:avLst/>
          </a:prstGeom>
          <a:solidFill>
            <a:srgbClr val="96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Franklin Gothic Medium Cond" panose="020B0606030402020204" pitchFamily="34" charset="0"/>
                <a:ea typeface="+mn-ea"/>
                <a:cs typeface="+mn-cs"/>
              </a:rPr>
              <a:t>2020 Navy Submarine League</a:t>
            </a:r>
            <a:endParaRPr kumimoji="0" lang="en-US" sz="3600" b="1" i="1"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Franklin Gothic Medium Cond" panose="020B0606030402020204" pitchFamily="34" charset="0"/>
              <a:ea typeface="+mn-ea"/>
              <a:cs typeface="+mn-cs"/>
            </a:endParaRPr>
          </a:p>
        </p:txBody>
      </p:sp>
      <p:cxnSp>
        <p:nvCxnSpPr>
          <p:cNvPr id="8" name="Straight Connector 7"/>
          <p:cNvCxnSpPr/>
          <p:nvPr/>
        </p:nvCxnSpPr>
        <p:spPr>
          <a:xfrm>
            <a:off x="0" y="6305266"/>
            <a:ext cx="7588155" cy="0"/>
          </a:xfrm>
          <a:prstGeom prst="line">
            <a:avLst/>
          </a:prstGeom>
          <a:ln w="158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766005" y="-1270392"/>
            <a:ext cx="1876796" cy="737894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March</a:t>
            </a:r>
            <a:r>
              <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rPr>
              <a:t> 5, 2020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dirty="0">
              <a:solidFill>
                <a:prstClr val="black"/>
              </a:solidFill>
              <a:latin typeface="Franklin Gothic Medium Cond" panose="020B06060304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aseline="0" dirty="0">
              <a:solidFill>
                <a:prstClr val="black"/>
              </a:solidFill>
              <a:latin typeface="Franklin Gothic Medium Cond" panose="020B06060304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aseline="0" dirty="0">
              <a:solidFill>
                <a:prstClr val="black"/>
              </a:solidFill>
              <a:latin typeface="Franklin Gothic Medium Cond" panose="020B06060304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aseline="0" dirty="0">
              <a:solidFill>
                <a:prstClr val="black"/>
              </a:solidFill>
              <a:latin typeface="Franklin Gothic Medium Cond" panose="020B06060304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Remarks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Franklin Gothic Medium Cond" panose="020B0606030402020204" pitchFamily="34" charset="0"/>
              </a:rPr>
              <a:t>Blair Decker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prstClr val="black"/>
                </a:solidFill>
                <a:latin typeface="Franklin Gothic Medium Cond" panose="020B0606030402020204" pitchFamily="34" charset="0"/>
              </a:rPr>
              <a:t>Bryan Caccavale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Franklin Gothic Medium Cond" panose="020B0606030402020204" pitchFamily="34" charset="0"/>
              </a:rPr>
              <a:t>Tom Plante</a:t>
            </a:r>
            <a:r>
              <a:rPr kumimoji="0" lang="en-US" sz="1600" i="0" u="none" strike="noStrike" kern="1200" cap="none" spc="0" normalizeH="0" noProof="0" dirty="0">
                <a:ln>
                  <a:noFill/>
                </a:ln>
                <a:solidFill>
                  <a:prstClr val="black"/>
                </a:solidFill>
                <a:effectLst/>
                <a:uLnTx/>
                <a:uFillTx/>
                <a:latin typeface="Franklin Gothic Medium Cond" panose="020B0606030402020204" pitchFamily="34" charset="0"/>
              </a:rPr>
              <a:t> </a:t>
            </a:r>
            <a:endParaRPr kumimoji="0" lang="en-US" sz="1600" i="0" u="none" strike="noStrike" kern="1200" cap="none" spc="0" normalizeH="0" baseline="0" noProof="0" dirty="0">
              <a:ln>
                <a:noFill/>
              </a:ln>
              <a:solidFill>
                <a:prstClr val="black"/>
              </a:solidFill>
              <a:effectLst/>
              <a:uLnTx/>
              <a:uFillTx/>
              <a:latin typeface="Franklin Gothic Medium Cond" panose="020B0606030402020204" pitchFamily="34" charset="0"/>
            </a:endParaRPr>
          </a:p>
        </p:txBody>
      </p:sp>
      <p:sp>
        <p:nvSpPr>
          <p:cNvPr id="2" name="TextBox 1"/>
          <p:cNvSpPr txBox="1"/>
          <p:nvPr/>
        </p:nvSpPr>
        <p:spPr>
          <a:xfrm>
            <a:off x="6519672" y="866226"/>
            <a:ext cx="1847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29" name="Picture 28"/>
          <p:cNvPicPr>
            <a:picLocks noChangeAspect="1"/>
          </p:cNvPicPr>
          <p:nvPr/>
        </p:nvPicPr>
        <p:blipFill>
          <a:blip r:embed="rId3"/>
          <a:stretch>
            <a:fillRect/>
          </a:stretch>
        </p:blipFill>
        <p:spPr>
          <a:xfrm>
            <a:off x="7769417" y="5758295"/>
            <a:ext cx="1066667" cy="838095"/>
          </a:xfrm>
          <a:prstGeom prst="rect">
            <a:avLst/>
          </a:prstGeom>
        </p:spPr>
      </p:pic>
      <p:sp>
        <p:nvSpPr>
          <p:cNvPr id="30" name="Text Box 3"/>
          <p:cNvSpPr txBox="1">
            <a:spLocks noChangeArrowheads="1"/>
          </p:cNvSpPr>
          <p:nvPr/>
        </p:nvSpPr>
        <p:spPr bwMode="auto">
          <a:xfrm>
            <a:off x="224324" y="5217319"/>
            <a:ext cx="3301816" cy="538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a:spcBef>
                <a:spcPct val="20000"/>
              </a:spcBef>
              <a:buClr>
                <a:schemeClr val="tx1"/>
              </a:buClr>
              <a:buSzPct val="100000"/>
              <a:buFont typeface="Symbol" pitchFamily="18" charset="2"/>
              <a:buChar char="·"/>
              <a:defRPr sz="2800">
                <a:solidFill>
                  <a:schemeClr val="tx1"/>
                </a:solidFill>
                <a:latin typeface="Arial" pitchFamily="34" charset="0"/>
              </a:defRPr>
            </a:lvl1pPr>
            <a:lvl2pPr marL="742950" indent="-285750" algn="l">
              <a:spcBef>
                <a:spcPct val="20000"/>
              </a:spcBef>
              <a:buClr>
                <a:schemeClr val="tx1"/>
              </a:buClr>
              <a:buSzPct val="100000"/>
              <a:buFont typeface="Arial" pitchFamily="34" charset="0"/>
              <a:buChar char="–"/>
              <a:defRPr sz="2600">
                <a:solidFill>
                  <a:schemeClr val="tx1"/>
                </a:solidFill>
                <a:latin typeface="Arial" pitchFamily="34" charset="0"/>
              </a:defRPr>
            </a:lvl2pPr>
            <a:lvl3pPr marL="1143000" indent="-228600" algn="l">
              <a:spcBef>
                <a:spcPct val="20000"/>
              </a:spcBef>
              <a:buClr>
                <a:schemeClr val="tx1"/>
              </a:buClr>
              <a:buSzPct val="100000"/>
              <a:buFont typeface="Wingdings" pitchFamily="2" charset="2"/>
              <a:buChar char="§"/>
              <a:defRPr sz="2400">
                <a:solidFill>
                  <a:schemeClr val="tx1"/>
                </a:solidFill>
                <a:latin typeface="Arial" pitchFamily="34" charset="0"/>
              </a:defRPr>
            </a:lvl3pPr>
            <a:lvl4pPr marL="1600200" indent="-228600" algn="l">
              <a:spcBef>
                <a:spcPct val="20000"/>
              </a:spcBef>
              <a:buClr>
                <a:schemeClr val="tx1"/>
              </a:buClr>
              <a:buSzPct val="100000"/>
              <a:buFont typeface="Wingdings 3" pitchFamily="18" charset="2"/>
              <a:buChar char=""/>
              <a:defRPr sz="2200">
                <a:solidFill>
                  <a:schemeClr val="tx1"/>
                </a:solidFill>
                <a:latin typeface="Arial" pitchFamily="34" charset="0"/>
              </a:defRPr>
            </a:lvl4pPr>
            <a:lvl5pPr marL="2057400" indent="-228600" algn="l">
              <a:spcBef>
                <a:spcPct val="20000"/>
              </a:spcBef>
              <a:buClr>
                <a:schemeClr val="tx1"/>
              </a:buClr>
              <a:buSzPct val="60000"/>
              <a:buFont typeface="Monotype Sorts" pitchFamily="2" charset="2"/>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0000"/>
              <a:buFont typeface="Monotype Sorts" pitchFamily="2" charset="2"/>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0000"/>
              <a:buFont typeface="Monotype Sorts" pitchFamily="2" charset="2"/>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0000"/>
              <a:buFont typeface="Monotype Sorts" pitchFamily="2" charset="2"/>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0000"/>
              <a:buFont typeface="Monotype Sorts" pitchFamily="2" charset="2"/>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GDCorp" pitchFamily="2" charset="0"/>
                <a:ea typeface="+mn-ea"/>
                <a:cs typeface="+mn-cs"/>
              </a:rPr>
              <a:t>GENERAL DYNAMICS</a:t>
            </a:r>
            <a:endParaRPr kumimoji="0" lang="en-US" altLang="en-US" sz="1100" b="0" i="0" u="none" strike="noStrike" kern="1200" cap="none" spc="0" normalizeH="0" baseline="0" noProof="0" dirty="0">
              <a:ln>
                <a:noFill/>
              </a:ln>
              <a:solidFill>
                <a:prstClr val="white"/>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GDunivlt" pitchFamily="2" charset="0"/>
                <a:ea typeface="+mn-ea"/>
                <a:cs typeface="+mn-cs"/>
              </a:rPr>
              <a:t>Electric Boat</a:t>
            </a:r>
            <a:endParaRPr kumimoji="0" lang="en-US" altLang="en-US" sz="11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33" name="Text Box 12"/>
          <p:cNvSpPr txBox="1">
            <a:spLocks noChangeArrowheads="1"/>
          </p:cNvSpPr>
          <p:nvPr/>
        </p:nvSpPr>
        <p:spPr bwMode="auto">
          <a:xfrm>
            <a:off x="0" y="6662935"/>
            <a:ext cx="39179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300" algn="l"/>
              </a:tabLst>
              <a:defRPr sz="2400">
                <a:solidFill>
                  <a:schemeClr val="tx1"/>
                </a:solidFill>
                <a:latin typeface="Times New Roman" pitchFamily="18" charset="0"/>
              </a:defRPr>
            </a:lvl1pPr>
            <a:lvl2pPr>
              <a:tabLst>
                <a:tab pos="114300" algn="l"/>
              </a:tabLst>
              <a:defRPr sz="2400">
                <a:solidFill>
                  <a:schemeClr val="tx1"/>
                </a:solidFill>
                <a:latin typeface="Times New Roman" pitchFamily="18" charset="0"/>
              </a:defRPr>
            </a:lvl2pPr>
            <a:lvl3pPr>
              <a:tabLst>
                <a:tab pos="114300" algn="l"/>
              </a:tabLst>
              <a:defRPr sz="2400">
                <a:solidFill>
                  <a:schemeClr val="tx1"/>
                </a:solidFill>
                <a:latin typeface="Times New Roman" pitchFamily="18" charset="0"/>
              </a:defRPr>
            </a:lvl3pPr>
            <a:lvl4pPr>
              <a:tabLst>
                <a:tab pos="114300" algn="l"/>
              </a:tabLst>
              <a:defRPr sz="2400">
                <a:solidFill>
                  <a:schemeClr val="tx1"/>
                </a:solidFill>
                <a:latin typeface="Times New Roman" pitchFamily="18" charset="0"/>
              </a:defRPr>
            </a:lvl4pPr>
            <a:lvl5pPr>
              <a:tabLst>
                <a:tab pos="114300" algn="l"/>
              </a:tabLst>
              <a:defRPr sz="2400">
                <a:solidFill>
                  <a:schemeClr val="tx1"/>
                </a:solidFill>
                <a:latin typeface="Times New Roman" pitchFamily="18" charset="0"/>
              </a:defRPr>
            </a:lvl5pPr>
            <a:lvl6pPr eaLnBrk="0" fontAlgn="base" hangingPunct="0">
              <a:spcBef>
                <a:spcPct val="0"/>
              </a:spcBef>
              <a:spcAft>
                <a:spcPct val="0"/>
              </a:spcAft>
              <a:tabLst>
                <a:tab pos="114300" algn="l"/>
              </a:tabLst>
              <a:defRPr sz="2400">
                <a:solidFill>
                  <a:schemeClr val="tx1"/>
                </a:solidFill>
                <a:latin typeface="Times New Roman" pitchFamily="18" charset="0"/>
              </a:defRPr>
            </a:lvl6pPr>
            <a:lvl7pPr eaLnBrk="0" fontAlgn="base" hangingPunct="0">
              <a:spcBef>
                <a:spcPct val="0"/>
              </a:spcBef>
              <a:spcAft>
                <a:spcPct val="0"/>
              </a:spcAft>
              <a:tabLst>
                <a:tab pos="114300" algn="l"/>
              </a:tabLst>
              <a:defRPr sz="2400">
                <a:solidFill>
                  <a:schemeClr val="tx1"/>
                </a:solidFill>
                <a:latin typeface="Times New Roman" pitchFamily="18" charset="0"/>
              </a:defRPr>
            </a:lvl7pPr>
            <a:lvl8pPr eaLnBrk="0" fontAlgn="base" hangingPunct="0">
              <a:spcBef>
                <a:spcPct val="0"/>
              </a:spcBef>
              <a:spcAft>
                <a:spcPct val="0"/>
              </a:spcAft>
              <a:tabLst>
                <a:tab pos="114300" algn="l"/>
              </a:tabLst>
              <a:defRPr sz="2400">
                <a:solidFill>
                  <a:schemeClr val="tx1"/>
                </a:solidFill>
                <a:latin typeface="Times New Roman" pitchFamily="18" charset="0"/>
              </a:defRPr>
            </a:lvl8pPr>
            <a:lvl9pPr eaLnBrk="0" fontAlgn="base" hangingPunct="0">
              <a:spcBef>
                <a:spcPct val="0"/>
              </a:spcBef>
              <a:spcAft>
                <a:spcPct val="0"/>
              </a:spcAft>
              <a:tabLst>
                <a:tab pos="114300" algn="l"/>
              </a:tabLs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defRPr/>
            </a:pPr>
            <a:r>
              <a:rPr kumimoji="0" lang="en-US" sz="600" b="1" i="1"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600" b="1" i="1" u="none" strike="noStrike" kern="1200" cap="none" spc="0" normalizeH="0" baseline="0" noProof="0" dirty="0">
                <a:ln>
                  <a:noFill/>
                </a:ln>
                <a:solidFill>
                  <a:prstClr val="black"/>
                </a:solidFill>
                <a:effectLst/>
                <a:uLnTx/>
                <a:uFillTx/>
                <a:latin typeface="Arial" charset="0"/>
                <a:ea typeface="+mn-ea"/>
                <a:cs typeface="+mn-cs"/>
              </a:rPr>
              <a:t>Copyright Electric Boat Corporation - Use Only With Permission</a:t>
            </a:r>
          </a:p>
        </p:txBody>
      </p:sp>
      <p:sp>
        <p:nvSpPr>
          <p:cNvPr id="34" name="Text Box 8"/>
          <p:cNvSpPr txBox="1">
            <a:spLocks noChangeArrowheads="1"/>
          </p:cNvSpPr>
          <p:nvPr/>
        </p:nvSpPr>
        <p:spPr bwMode="auto">
          <a:xfrm>
            <a:off x="7044510" y="6629400"/>
            <a:ext cx="2054225" cy="20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5" tIns="45749" rIns="91485" bIns="45749">
            <a:spAutoFit/>
          </a:bodyPr>
          <a:lstStyle>
            <a:lvl1pPr defTabSz="915988">
              <a:defRPr>
                <a:solidFill>
                  <a:schemeClr val="tx1"/>
                </a:solidFill>
                <a:latin typeface="Arial" pitchFamily="34" charset="0"/>
              </a:defRPr>
            </a:lvl1pPr>
            <a:lvl2pPr defTabSz="915988">
              <a:defRPr>
                <a:solidFill>
                  <a:schemeClr val="tx1"/>
                </a:solidFill>
                <a:latin typeface="Arial" pitchFamily="34" charset="0"/>
              </a:defRPr>
            </a:lvl2pPr>
            <a:lvl3pPr marL="915988" defTabSz="915988">
              <a:defRPr>
                <a:solidFill>
                  <a:schemeClr val="tx1"/>
                </a:solidFill>
                <a:latin typeface="Arial" pitchFamily="34" charset="0"/>
              </a:defRPr>
            </a:lvl3pPr>
            <a:lvl4pPr marL="1373188" defTabSz="915988">
              <a:defRPr>
                <a:solidFill>
                  <a:schemeClr val="tx1"/>
                </a:solidFill>
                <a:latin typeface="Arial" pitchFamily="34" charset="0"/>
              </a:defRPr>
            </a:lvl4pPr>
            <a:lvl5pPr marL="1831975" defTabSz="915988">
              <a:defRPr>
                <a:solidFill>
                  <a:schemeClr val="tx1"/>
                </a:solidFill>
                <a:latin typeface="Arial" pitchFamily="34" charset="0"/>
              </a:defRPr>
            </a:lvl5pPr>
            <a:lvl6pPr marL="2289175" defTabSz="915988" fontAlgn="base">
              <a:spcBef>
                <a:spcPct val="0"/>
              </a:spcBef>
              <a:spcAft>
                <a:spcPct val="0"/>
              </a:spcAft>
              <a:defRPr>
                <a:solidFill>
                  <a:schemeClr val="tx1"/>
                </a:solidFill>
                <a:latin typeface="Arial" pitchFamily="34" charset="0"/>
              </a:defRPr>
            </a:lvl6pPr>
            <a:lvl7pPr marL="2746375" defTabSz="915988" fontAlgn="base">
              <a:spcBef>
                <a:spcPct val="0"/>
              </a:spcBef>
              <a:spcAft>
                <a:spcPct val="0"/>
              </a:spcAft>
              <a:defRPr>
                <a:solidFill>
                  <a:schemeClr val="tx1"/>
                </a:solidFill>
                <a:latin typeface="Arial" pitchFamily="34" charset="0"/>
              </a:defRPr>
            </a:lvl7pPr>
            <a:lvl8pPr marL="3203575" defTabSz="915988" fontAlgn="base">
              <a:spcBef>
                <a:spcPct val="0"/>
              </a:spcBef>
              <a:spcAft>
                <a:spcPct val="0"/>
              </a:spcAft>
              <a:defRPr>
                <a:solidFill>
                  <a:schemeClr val="tx1"/>
                </a:solidFill>
                <a:latin typeface="Arial" pitchFamily="34" charset="0"/>
              </a:defRPr>
            </a:lvl8pPr>
            <a:lvl9pPr marL="3660775" defTabSz="915988" fontAlgn="base">
              <a:spcBef>
                <a:spcPct val="0"/>
              </a:spcBef>
              <a:spcAft>
                <a:spcPct val="0"/>
              </a:spcAft>
              <a:defRPr>
                <a:solidFill>
                  <a:schemeClr val="tx1"/>
                </a:solidFill>
                <a:latin typeface="Arial" pitchFamily="34" charset="0"/>
              </a:defRPr>
            </a:lvl9pPr>
          </a:lstStyle>
          <a:p>
            <a:pPr lvl="0" algn="r" eaLnBrk="0" fontAlgn="base" hangingPunct="0">
              <a:lnSpc>
                <a:spcPct val="90000"/>
              </a:lnSpc>
              <a:spcBef>
                <a:spcPct val="50000"/>
              </a:spcBef>
              <a:spcAft>
                <a:spcPct val="0"/>
              </a:spcAft>
              <a:defRPr/>
            </a:pPr>
            <a:r>
              <a:rPr lang="en-US" sz="800" b="1" dirty="0">
                <a:solidFill>
                  <a:prstClr val="black"/>
                </a:solidFill>
              </a:rPr>
              <a:t>0601/TBD/2020013    </a:t>
            </a:r>
            <a:r>
              <a:rPr kumimoji="0" lang="en-US" sz="800" b="1" i="0" u="none" strike="noStrike" kern="1200" cap="none" spc="0" normalizeH="0" baseline="0" noProof="0" dirty="0">
                <a:ln>
                  <a:noFill/>
                </a:ln>
                <a:solidFill>
                  <a:prstClr val="black"/>
                </a:solidFill>
                <a:effectLst/>
                <a:uLnTx/>
                <a:uFillTx/>
                <a:latin typeface="Arial" pitchFamily="34" charset="0"/>
                <a:ea typeface="+mn-ea"/>
                <a:cs typeface="+mn-cs"/>
              </a:rPr>
              <a:t>Page </a:t>
            </a:r>
            <a:fld id="{89CAC3A3-F3C3-4E7D-9E26-1237C754707F}" type="slidenum">
              <a:rPr kumimoji="0" lang="en-US" sz="800" b="1" i="0" u="none" strike="noStrike" kern="1200" cap="none" spc="0" normalizeH="0" baseline="0" noProof="0" smtClean="0">
                <a:ln>
                  <a:noFill/>
                </a:ln>
                <a:solidFill>
                  <a:prstClr val="black"/>
                </a:solidFill>
                <a:effectLst/>
                <a:uLnTx/>
                <a:uFillTx/>
                <a:latin typeface="Arial" pitchFamily="34" charset="0"/>
                <a:ea typeface="+mn-ea"/>
                <a:cs typeface="+mn-cs"/>
              </a:rPr>
              <a:pPr lvl="0" algn="r" eaLnBrk="0" fontAlgn="base" hangingPunct="0">
                <a:lnSpc>
                  <a:spcPct val="90000"/>
                </a:lnSpc>
                <a:spcBef>
                  <a:spcPct val="50000"/>
                </a:spcBef>
                <a:spcAft>
                  <a:spcPct val="0"/>
                </a:spcAft>
                <a:defRPr/>
              </a:pPr>
              <a:t>1</a:t>
            </a:fld>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5" name="TextBox 14"/>
          <p:cNvSpPr txBox="1"/>
          <p:nvPr/>
        </p:nvSpPr>
        <p:spPr>
          <a:xfrm>
            <a:off x="3497803" y="6596390"/>
            <a:ext cx="227017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Electric Boat Proprietary Information </a:t>
            </a:r>
          </a:p>
        </p:txBody>
      </p:sp>
      <p:pic>
        <p:nvPicPr>
          <p:cNvPr id="19" name="Picture 2" descr="E:\786 Overhead\023_786 overhead 260bldg.jpg"/>
          <p:cNvPicPr>
            <a:picLocks noChangeArrowheads="1"/>
          </p:cNvPicPr>
          <p:nvPr/>
        </p:nvPicPr>
        <p:blipFill rotWithShape="1">
          <a:blip r:embed="rId4" cstate="print">
            <a:extLst>
              <a:ext uri="{28A0092B-C50C-407E-A947-70E740481C1C}">
                <a14:useLocalDpi xmlns:a14="http://schemas.microsoft.com/office/drawing/2010/main" val="0"/>
              </a:ext>
            </a:extLst>
          </a:blip>
          <a:srcRect l="5272"/>
          <a:stretch/>
        </p:blipFill>
        <p:spPr bwMode="auto">
          <a:xfrm>
            <a:off x="3157418" y="2727220"/>
            <a:ext cx="2715768" cy="1847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751" t="8915" r="6720" b="5049"/>
          <a:stretch/>
        </p:blipFill>
        <p:spPr bwMode="auto">
          <a:xfrm>
            <a:off x="6044460" y="2727220"/>
            <a:ext cx="2711672" cy="184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rrowheads="1"/>
          </p:cNvPicPr>
          <p:nvPr/>
        </p:nvPicPr>
        <p:blipFill rotWithShape="1">
          <a:blip r:embed="rId6">
            <a:extLst>
              <a:ext uri="{28A0092B-C50C-407E-A947-70E740481C1C}">
                <a14:useLocalDpi xmlns:a14="http://schemas.microsoft.com/office/drawing/2010/main" val="0"/>
              </a:ext>
            </a:extLst>
          </a:blip>
          <a:srcRect l="4464" t="13000" r="9026" b="7081"/>
          <a:stretch/>
        </p:blipFill>
        <p:spPr bwMode="auto">
          <a:xfrm>
            <a:off x="270377" y="2727220"/>
            <a:ext cx="2715768" cy="1843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127026" y="4269701"/>
            <a:ext cx="2746164"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mn-ea"/>
                <a:cs typeface="+mn-cs"/>
              </a:rPr>
              <a:t>Construction</a:t>
            </a:r>
          </a:p>
        </p:txBody>
      </p:sp>
      <p:sp>
        <p:nvSpPr>
          <p:cNvPr id="24" name="TextBox 23"/>
          <p:cNvSpPr txBox="1"/>
          <p:nvPr/>
        </p:nvSpPr>
        <p:spPr>
          <a:xfrm>
            <a:off x="270385" y="4269701"/>
            <a:ext cx="2715767" cy="276999"/>
          </a:xfrm>
          <a:prstGeom prst="rect">
            <a:avLst/>
          </a:prstGeom>
          <a:noFill/>
        </p:spPr>
        <p:txBody>
          <a:bodyPr wrap="square" rIns="9144"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mn-ea"/>
                <a:cs typeface="+mn-cs"/>
              </a:rPr>
              <a:t>Engineering &amp; Design</a:t>
            </a:r>
          </a:p>
        </p:txBody>
      </p:sp>
      <p:sp>
        <p:nvSpPr>
          <p:cNvPr id="25" name="TextBox 24"/>
          <p:cNvSpPr txBox="1"/>
          <p:nvPr/>
        </p:nvSpPr>
        <p:spPr>
          <a:xfrm>
            <a:off x="6044460" y="4269701"/>
            <a:ext cx="271167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mn-ea"/>
                <a:cs typeface="+mn-cs"/>
              </a:rPr>
              <a:t>Overhaul and Repair</a:t>
            </a:r>
          </a:p>
        </p:txBody>
      </p:sp>
      <p:pic>
        <p:nvPicPr>
          <p:cNvPr id="18" name="Picture 17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08564" y="5668895"/>
            <a:ext cx="1942225" cy="952106"/>
          </a:xfrm>
          <a:prstGeom prst="rect">
            <a:avLst/>
          </a:prstGeom>
          <a:noFill/>
          <a:ln>
            <a:noFill/>
          </a:ln>
        </p:spPr>
      </p:pic>
    </p:spTree>
    <p:extLst>
      <p:ext uri="{BB962C8B-B14F-4D97-AF65-F5344CB8AC3E}">
        <p14:creationId xmlns:p14="http://schemas.microsoft.com/office/powerpoint/2010/main" val="20355181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445969" y="236265"/>
            <a:ext cx="8349462" cy="476250"/>
          </a:xfrm>
        </p:spPr>
        <p:txBody>
          <a:bodyPr/>
          <a:lstStyle/>
          <a:p>
            <a:pPr>
              <a:lnSpc>
                <a:spcPct val="90000"/>
              </a:lnSpc>
            </a:pPr>
            <a:r>
              <a:rPr lang="en-US" sz="2800" dirty="0"/>
              <a:t>What Has Been Done So Far to Expand the Base of Submarine Suppliers </a:t>
            </a:r>
          </a:p>
        </p:txBody>
      </p:sp>
      <p:sp>
        <p:nvSpPr>
          <p:cNvPr id="4" name="Content Placeholder 1"/>
          <p:cNvSpPr>
            <a:spLocks noGrp="1"/>
          </p:cNvSpPr>
          <p:nvPr>
            <p:ph idx="1"/>
          </p:nvPr>
        </p:nvSpPr>
        <p:spPr>
          <a:xfrm>
            <a:off x="223200" y="995962"/>
            <a:ext cx="8823512" cy="4866075"/>
          </a:xfrm>
        </p:spPr>
        <p:txBody>
          <a:bodyPr>
            <a:noAutofit/>
          </a:bodyPr>
          <a:lstStyle/>
          <a:p>
            <a:pPr marL="233363" indent="-233363">
              <a:spcBef>
                <a:spcPts val="600"/>
              </a:spcBef>
              <a:spcAft>
                <a:spcPts val="300"/>
              </a:spcAft>
            </a:pPr>
            <a:r>
              <a:rPr lang="en-US" sz="2000" dirty="0"/>
              <a:t>Submarine supply base expansion includes: </a:t>
            </a:r>
          </a:p>
          <a:p>
            <a:pPr marL="744538" lvl="1" indent="-341313">
              <a:spcBef>
                <a:spcPts val="600"/>
              </a:spcBef>
              <a:spcAft>
                <a:spcPts val="300"/>
              </a:spcAft>
              <a:buFont typeface="Arial" panose="020B0604020202020204" pitchFamily="34" charset="0"/>
              <a:buChar char="−"/>
            </a:pPr>
            <a:r>
              <a:rPr lang="en-US" sz="1800" dirty="0"/>
              <a:t>New suppliers </a:t>
            </a:r>
          </a:p>
          <a:p>
            <a:pPr marL="744538" lvl="1" indent="-341313">
              <a:spcBef>
                <a:spcPts val="600"/>
              </a:spcBef>
              <a:spcAft>
                <a:spcPts val="300"/>
              </a:spcAft>
              <a:buFont typeface="Arial" panose="020B0604020202020204" pitchFamily="34" charset="0"/>
              <a:buChar char="−"/>
            </a:pPr>
            <a:r>
              <a:rPr lang="en-US" sz="1800" dirty="0"/>
              <a:t>Expansion of existing suppliers capacity / capability </a:t>
            </a:r>
          </a:p>
          <a:p>
            <a:pPr marL="744538" lvl="1" indent="-341313">
              <a:spcBef>
                <a:spcPts val="600"/>
              </a:spcBef>
              <a:spcAft>
                <a:spcPts val="300"/>
              </a:spcAft>
              <a:buFont typeface="Arial" panose="020B0604020202020204" pitchFamily="34" charset="0"/>
              <a:buChar char="−"/>
            </a:pPr>
            <a:r>
              <a:rPr lang="en-US" sz="1800" dirty="0"/>
              <a:t>Product family additions to existing suppliers </a:t>
            </a:r>
          </a:p>
          <a:p>
            <a:pPr marL="744538" lvl="1" indent="-341313">
              <a:spcBef>
                <a:spcPts val="600"/>
              </a:spcBef>
              <a:spcAft>
                <a:spcPts val="300"/>
              </a:spcAft>
              <a:buFont typeface="Arial" panose="020B0604020202020204" pitchFamily="34" charset="0"/>
              <a:buChar char="−"/>
            </a:pPr>
            <a:r>
              <a:rPr lang="en-US" sz="1800" dirty="0"/>
              <a:t>Risk mitigation investments for critical processes </a:t>
            </a:r>
          </a:p>
          <a:p>
            <a:pPr marL="233363" indent="-233363">
              <a:spcBef>
                <a:spcPts val="600"/>
              </a:spcBef>
              <a:spcAft>
                <a:spcPts val="300"/>
              </a:spcAft>
            </a:pPr>
            <a:r>
              <a:rPr lang="en-US" sz="2000" dirty="0"/>
              <a:t>Methods utilized include: </a:t>
            </a:r>
          </a:p>
          <a:p>
            <a:pPr marL="744538" lvl="1" indent="-341313">
              <a:spcBef>
                <a:spcPts val="600"/>
              </a:spcBef>
              <a:spcAft>
                <a:spcPts val="300"/>
              </a:spcAft>
              <a:buFont typeface="Arial" panose="020B0604020202020204" pitchFamily="34" charset="0"/>
              <a:buChar char="−"/>
            </a:pPr>
            <a:r>
              <a:rPr lang="en-US" sz="1800" dirty="0"/>
              <a:t>Supplier development funding </a:t>
            </a:r>
          </a:p>
          <a:p>
            <a:pPr marL="744538" lvl="1" indent="-341313">
              <a:spcBef>
                <a:spcPts val="600"/>
              </a:spcBef>
              <a:spcAft>
                <a:spcPts val="300"/>
              </a:spcAft>
              <a:buFont typeface="Arial" panose="020B0604020202020204" pitchFamily="34" charset="0"/>
              <a:buChar char="−"/>
            </a:pPr>
            <a:r>
              <a:rPr lang="en-US" sz="1800" dirty="0"/>
              <a:t>Dual sourcing </a:t>
            </a:r>
          </a:p>
          <a:p>
            <a:pPr marL="744538" lvl="1" indent="-341313">
              <a:spcBef>
                <a:spcPts val="600"/>
              </a:spcBef>
              <a:spcAft>
                <a:spcPts val="300"/>
              </a:spcAft>
              <a:buFont typeface="Arial" panose="020B0604020202020204" pitchFamily="34" charset="0"/>
              <a:buChar char="−"/>
            </a:pPr>
            <a:r>
              <a:rPr lang="en-US" sz="1800" dirty="0"/>
              <a:t>Strategic sourcing </a:t>
            </a:r>
          </a:p>
          <a:p>
            <a:pPr marL="744538" lvl="1" indent="-341313">
              <a:spcBef>
                <a:spcPts val="600"/>
              </a:spcBef>
              <a:spcAft>
                <a:spcPts val="300"/>
              </a:spcAft>
              <a:buFont typeface="Arial" panose="020B0604020202020204" pitchFamily="34" charset="0"/>
              <a:buChar char="−"/>
            </a:pPr>
            <a:r>
              <a:rPr lang="en-US" sz="1800" dirty="0"/>
              <a:t>IBAS </a:t>
            </a:r>
          </a:p>
          <a:p>
            <a:pPr marL="744538" lvl="1" indent="-341313">
              <a:spcBef>
                <a:spcPts val="600"/>
              </a:spcBef>
              <a:spcAft>
                <a:spcPts val="300"/>
              </a:spcAft>
              <a:buFont typeface="Arial" panose="020B0604020202020204" pitchFamily="34" charset="0"/>
              <a:buChar char="−"/>
            </a:pPr>
            <a:r>
              <a:rPr lang="en-US" sz="1800" dirty="0"/>
              <a:t>CAPEX </a:t>
            </a:r>
          </a:p>
          <a:p>
            <a:pPr marL="744538" lvl="1" indent="-341313">
              <a:spcBef>
                <a:spcPts val="600"/>
              </a:spcBef>
              <a:spcAft>
                <a:spcPts val="300"/>
              </a:spcAft>
              <a:buFont typeface="Arial" panose="020B0604020202020204" pitchFamily="34" charset="0"/>
              <a:buChar char="−"/>
            </a:pPr>
            <a:r>
              <a:rPr lang="en-US" sz="1800" dirty="0"/>
              <a:t>Long term tiered volume purchasing agreements </a:t>
            </a:r>
          </a:p>
        </p:txBody>
      </p:sp>
    </p:spTree>
    <p:extLst>
      <p:ext uri="{BB962C8B-B14F-4D97-AF65-F5344CB8AC3E}">
        <p14:creationId xmlns:p14="http://schemas.microsoft.com/office/powerpoint/2010/main" val="232111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s-ct-eb01\ebprograms\Skipjack\#0000 MOVIES &amp; PICTURES\2020\QP Drone 1_20\011_QP Construction 1_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20" y="1079994"/>
            <a:ext cx="8840781" cy="4966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74682" y="0"/>
            <a:ext cx="8769318" cy="824753"/>
          </a:xfrm>
        </p:spPr>
        <p:txBody>
          <a:bodyPr/>
          <a:lstStyle/>
          <a:p>
            <a:r>
              <a:rPr lang="en-US" sz="2800" dirty="0"/>
              <a:t>Quonset Point Module Construction Facilities</a:t>
            </a:r>
            <a:br>
              <a:rPr lang="en-US" sz="2800" dirty="0"/>
            </a:br>
            <a:r>
              <a:rPr lang="en-US" sz="2000" i="1" dirty="0"/>
              <a:t>Over 500K Sq. Ft. of Footprint Being Added to Support Core Processes</a:t>
            </a:r>
            <a:endParaRPr lang="en-US" sz="2200" i="1" dirty="0"/>
          </a:p>
        </p:txBody>
      </p:sp>
      <p:sp>
        <p:nvSpPr>
          <p:cNvPr id="4" name="Rectangular Callout 3"/>
          <p:cNvSpPr/>
          <p:nvPr/>
        </p:nvSpPr>
        <p:spPr>
          <a:xfrm>
            <a:off x="573741" y="1272988"/>
            <a:ext cx="1550894" cy="770965"/>
          </a:xfrm>
          <a:prstGeom prst="wedgeRectCallout">
            <a:avLst>
              <a:gd name="adj1" fmla="val -9272"/>
              <a:gd name="adj2" fmla="val 16482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VPM Annex</a:t>
            </a:r>
          </a:p>
          <a:p>
            <a:pPr algn="ctr"/>
            <a:r>
              <a:rPr lang="en-US" sz="1600" i="1" dirty="0">
                <a:solidFill>
                  <a:schemeClr val="tx1"/>
                </a:solidFill>
              </a:rPr>
              <a:t>(in Service)</a:t>
            </a:r>
          </a:p>
        </p:txBody>
      </p:sp>
      <p:sp>
        <p:nvSpPr>
          <p:cNvPr id="8" name="Rectangular Callout 7"/>
          <p:cNvSpPr/>
          <p:nvPr/>
        </p:nvSpPr>
        <p:spPr>
          <a:xfrm>
            <a:off x="2698376" y="1048869"/>
            <a:ext cx="1550894" cy="770965"/>
          </a:xfrm>
          <a:prstGeom prst="wedgeRectCallout">
            <a:avLst>
              <a:gd name="adj1" fmla="val -9272"/>
              <a:gd name="adj2" fmla="val 16482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Columbia AFC</a:t>
            </a:r>
          </a:p>
          <a:p>
            <a:pPr algn="ctr"/>
            <a:r>
              <a:rPr lang="en-US" sz="1600" i="1" dirty="0">
                <a:solidFill>
                  <a:schemeClr val="tx1"/>
                </a:solidFill>
              </a:rPr>
              <a:t>(in Service)</a:t>
            </a:r>
          </a:p>
        </p:txBody>
      </p:sp>
      <p:sp>
        <p:nvSpPr>
          <p:cNvPr id="9" name="Rectangular Callout 8"/>
          <p:cNvSpPr/>
          <p:nvPr/>
        </p:nvSpPr>
        <p:spPr>
          <a:xfrm>
            <a:off x="4760259" y="1048869"/>
            <a:ext cx="2590800" cy="770965"/>
          </a:xfrm>
          <a:prstGeom prst="wedgeRectCallout">
            <a:avLst>
              <a:gd name="adj1" fmla="val -3736"/>
              <a:gd name="adj2" fmla="val 14738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Module Construction 9A</a:t>
            </a:r>
          </a:p>
          <a:p>
            <a:pPr algn="ctr"/>
            <a:r>
              <a:rPr lang="en-US" sz="1600" i="1" dirty="0">
                <a:solidFill>
                  <a:schemeClr val="tx1"/>
                </a:solidFill>
              </a:rPr>
              <a:t>(in Service)</a:t>
            </a:r>
          </a:p>
        </p:txBody>
      </p:sp>
      <p:sp>
        <p:nvSpPr>
          <p:cNvPr id="5" name="TextBox 4"/>
          <p:cNvSpPr txBox="1"/>
          <p:nvPr/>
        </p:nvSpPr>
        <p:spPr>
          <a:xfrm rot="19254245">
            <a:off x="3950072" y="4440782"/>
            <a:ext cx="3712683" cy="523220"/>
          </a:xfrm>
          <a:prstGeom prst="rect">
            <a:avLst/>
          </a:prstGeom>
          <a:noFill/>
        </p:spPr>
        <p:txBody>
          <a:bodyPr wrap="square" rtlCol="0">
            <a:spAutoFit/>
          </a:bodyPr>
          <a:lstStyle/>
          <a:p>
            <a:r>
              <a:rPr lang="en-US" sz="2800" b="1" dirty="0">
                <a:solidFill>
                  <a:schemeClr val="bg1"/>
                </a:solidFill>
              </a:rPr>
              <a:t>Roger Williams Way</a:t>
            </a:r>
          </a:p>
        </p:txBody>
      </p:sp>
    </p:spTree>
    <p:extLst>
      <p:ext uri="{BB962C8B-B14F-4D97-AF65-F5344CB8AC3E}">
        <p14:creationId xmlns:p14="http://schemas.microsoft.com/office/powerpoint/2010/main" val="340947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Quonset Point Module Construction Facilities</a:t>
            </a:r>
          </a:p>
        </p:txBody>
      </p:sp>
      <p:pic>
        <p:nvPicPr>
          <p:cNvPr id="2050" name="Picture 2" descr="\\us-ct-eb01\ebprograms\Skipjack\#0000 MOVIES &amp; PICTURES\2020\QP Drone 1_20\036_QP Construction 1_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470" y="1146979"/>
            <a:ext cx="4222377" cy="2372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us-ct-eb01\ebprograms\Skipjack\#0000 MOVIES &amp; PICTURES\2020\QP Drone 1_20\016_QP Construction 1_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893" y="3786936"/>
            <a:ext cx="3039035" cy="2431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us-ct-eb01\ebprograms\Skipjack\#0000 MOVIES &amp; PICTURES\2020\QP Drone 1_20\017_QP Construction 1_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76" y="3786936"/>
            <a:ext cx="4222377" cy="2372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us-ct-eb01\ebprograms\Skipjack\#0000 MOVIES &amp; PICTURES\2020\QP Drone 1_20\031_QP Construction 1_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76" y="1146979"/>
            <a:ext cx="4222377" cy="2372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9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200" y="995962"/>
            <a:ext cx="8823512" cy="4866075"/>
          </a:xfrm>
        </p:spPr>
        <p:txBody>
          <a:bodyPr>
            <a:noAutofit/>
          </a:bodyPr>
          <a:lstStyle/>
          <a:p>
            <a:pPr marL="233363" indent="-233363">
              <a:spcBef>
                <a:spcPts val="600"/>
              </a:spcBef>
              <a:spcAft>
                <a:spcPts val="300"/>
              </a:spcAft>
            </a:pPr>
            <a:r>
              <a:rPr lang="en-US" sz="2000" dirty="0"/>
              <a:t>Quonset Point Manufacturing Facility: Core processes include:</a:t>
            </a:r>
          </a:p>
          <a:p>
            <a:pPr marL="744538" lvl="1" indent="-341313">
              <a:spcBef>
                <a:spcPts val="600"/>
              </a:spcBef>
              <a:spcAft>
                <a:spcPts val="300"/>
              </a:spcAft>
              <a:buFont typeface="Arial" panose="020B0604020202020204" pitchFamily="34" charset="0"/>
              <a:buChar char="−"/>
            </a:pPr>
            <a:r>
              <a:rPr lang="en-US" sz="1800" dirty="0"/>
              <a:t>Hull Fabrication, Missile Tube Outfitting, Horizontal Outfitting, Vertical, </a:t>
            </a:r>
            <a:br>
              <a:rPr lang="en-US" sz="1800" dirty="0"/>
            </a:br>
            <a:r>
              <a:rPr lang="en-US" sz="1800" dirty="0"/>
              <a:t>Outfitting, Bulkhead Fabrication, Deck Outfitting, Pipe Packaging, Ventilation</a:t>
            </a:r>
          </a:p>
          <a:p>
            <a:pPr marL="744538" lvl="1" indent="-341313">
              <a:spcBef>
                <a:spcPts val="600"/>
              </a:spcBef>
              <a:spcAft>
                <a:spcPts val="300"/>
              </a:spcAft>
              <a:buFont typeface="Arial" panose="020B0604020202020204" pitchFamily="34" charset="0"/>
              <a:buChar char="−"/>
            </a:pPr>
            <a:r>
              <a:rPr lang="en-US" sz="1800" dirty="0"/>
              <a:t>Hull Integrity, Nuclear, Special Emphasis, Other Technically Complex Items</a:t>
            </a:r>
          </a:p>
          <a:p>
            <a:pPr marL="744538" lvl="1" indent="-341313">
              <a:spcBef>
                <a:spcPts val="600"/>
              </a:spcBef>
              <a:spcAft>
                <a:spcPts val="300"/>
              </a:spcAft>
              <a:buFont typeface="Arial" panose="020B0604020202020204" pitchFamily="34" charset="0"/>
              <a:buChar char="−"/>
            </a:pPr>
            <a:r>
              <a:rPr lang="en-US" sz="1800" dirty="0"/>
              <a:t>Schedule-critical / Critical path items and low yield items that require advanced weld qualifications or tribal knowledge that is not ready for transfer</a:t>
            </a:r>
          </a:p>
          <a:p>
            <a:pPr marL="233363" indent="-233363">
              <a:spcBef>
                <a:spcPts val="600"/>
              </a:spcBef>
              <a:spcAft>
                <a:spcPts val="300"/>
              </a:spcAft>
            </a:pPr>
            <a:r>
              <a:rPr lang="en-US" sz="2000" dirty="0"/>
              <a:t>Electric Boat is offloading the following processes/products</a:t>
            </a:r>
          </a:p>
          <a:p>
            <a:pPr marL="744538" lvl="1" indent="-341313">
              <a:spcBef>
                <a:spcPts val="600"/>
              </a:spcBef>
              <a:spcAft>
                <a:spcPts val="300"/>
              </a:spcAft>
              <a:buFont typeface="Arial" panose="020B0604020202020204" pitchFamily="34" charset="0"/>
              <a:buChar char="−"/>
            </a:pPr>
            <a:r>
              <a:rPr lang="en-US" sz="1800" dirty="0"/>
              <a:t>Large and Small Structural Fabrications (</a:t>
            </a:r>
            <a:r>
              <a:rPr lang="en-US" sz="1800" dirty="0" err="1"/>
              <a:t>truckable</a:t>
            </a:r>
            <a:r>
              <a:rPr lang="en-US" sz="1800" dirty="0"/>
              <a:t> and </a:t>
            </a:r>
            <a:r>
              <a:rPr lang="en-US" sz="1800" dirty="0" err="1"/>
              <a:t>bargeable</a:t>
            </a:r>
            <a:r>
              <a:rPr lang="en-US" sz="1800" dirty="0"/>
              <a:t>)</a:t>
            </a:r>
          </a:p>
          <a:p>
            <a:pPr marL="1312863" lvl="2" indent="-282575">
              <a:spcBef>
                <a:spcPts val="600"/>
              </a:spcBef>
              <a:spcAft>
                <a:spcPts val="300"/>
              </a:spcAft>
              <a:buFont typeface="Courier New" pitchFamily="49" charset="0"/>
              <a:buChar char="o"/>
            </a:pPr>
            <a:r>
              <a:rPr lang="en-US" sz="1600" dirty="0"/>
              <a:t>Foundations, Decks, Tanks, Skids, etc.</a:t>
            </a:r>
          </a:p>
          <a:p>
            <a:pPr marL="744538" lvl="1" indent="-341313">
              <a:spcBef>
                <a:spcPts val="600"/>
              </a:spcBef>
              <a:spcAft>
                <a:spcPts val="300"/>
              </a:spcAft>
              <a:buFont typeface="Arial" panose="020B0604020202020204" pitchFamily="34" charset="0"/>
              <a:buChar char="−"/>
            </a:pPr>
            <a:r>
              <a:rPr lang="en-US" sz="1800" dirty="0"/>
              <a:t>Machine Shop fabrications and machined items </a:t>
            </a:r>
          </a:p>
          <a:p>
            <a:pPr marL="744538" lvl="1" indent="-341313">
              <a:spcBef>
                <a:spcPts val="600"/>
              </a:spcBef>
              <a:spcAft>
                <a:spcPts val="300"/>
              </a:spcAft>
              <a:buFont typeface="Arial" panose="020B0604020202020204" pitchFamily="34" charset="0"/>
              <a:buChar char="−"/>
            </a:pPr>
            <a:r>
              <a:rPr lang="en-US" sz="1800" dirty="0"/>
              <a:t>Light Metal Fabrication including Sheetmetal and Furniture</a:t>
            </a:r>
          </a:p>
          <a:p>
            <a:pPr marL="744538" lvl="1" indent="-341313">
              <a:spcBef>
                <a:spcPts val="600"/>
              </a:spcBef>
              <a:spcAft>
                <a:spcPts val="300"/>
              </a:spcAft>
              <a:buFont typeface="Arial" panose="020B0604020202020204" pitchFamily="34" charset="0"/>
              <a:buChar char="−"/>
            </a:pPr>
            <a:r>
              <a:rPr lang="en-US" sz="1800" dirty="0"/>
              <a:t>Electrical Panels</a:t>
            </a:r>
          </a:p>
          <a:p>
            <a:pPr marL="744538" lvl="1" indent="-341313">
              <a:spcBef>
                <a:spcPts val="600"/>
              </a:spcBef>
              <a:spcAft>
                <a:spcPts val="300"/>
              </a:spcAft>
              <a:buFont typeface="Arial" panose="020B0604020202020204" pitchFamily="34" charset="0"/>
              <a:buChar char="−"/>
            </a:pPr>
            <a:r>
              <a:rPr lang="en-US" sz="1800" dirty="0"/>
              <a:t>Non-tactical items such as Fixtures </a:t>
            </a:r>
          </a:p>
          <a:p>
            <a:pPr marL="744538" lvl="1" indent="-341313">
              <a:spcBef>
                <a:spcPts val="600"/>
              </a:spcBef>
              <a:spcAft>
                <a:spcPts val="300"/>
              </a:spcAft>
              <a:buFont typeface="Arial" panose="020B0604020202020204" pitchFamily="34" charset="0"/>
              <a:buChar char="−"/>
            </a:pPr>
            <a:r>
              <a:rPr lang="en-US" sz="1800" dirty="0"/>
              <a:t>Need outsource items to come in complete, ready for outfitting</a:t>
            </a:r>
          </a:p>
        </p:txBody>
      </p:sp>
      <p:sp>
        <p:nvSpPr>
          <p:cNvPr id="42" name="Title 1"/>
          <p:cNvSpPr>
            <a:spLocks noGrp="1"/>
          </p:cNvSpPr>
          <p:nvPr>
            <p:ph type="title"/>
          </p:nvPr>
        </p:nvSpPr>
        <p:spPr>
          <a:xfrm>
            <a:off x="286156" y="331955"/>
            <a:ext cx="8697600" cy="448295"/>
          </a:xfrm>
        </p:spPr>
        <p:txBody>
          <a:bodyPr/>
          <a:lstStyle/>
          <a:p>
            <a:pPr>
              <a:lnSpc>
                <a:spcPct val="90000"/>
              </a:lnSpc>
            </a:pPr>
            <a:r>
              <a:rPr lang="en-US" sz="2400" dirty="0"/>
              <a:t>What Kind of Additional Suppliers of Products/Material Are Needed</a:t>
            </a:r>
          </a:p>
        </p:txBody>
      </p:sp>
    </p:spTree>
    <p:extLst>
      <p:ext uri="{BB962C8B-B14F-4D97-AF65-F5344CB8AC3E}">
        <p14:creationId xmlns:p14="http://schemas.microsoft.com/office/powerpoint/2010/main" val="43393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445969" y="236265"/>
            <a:ext cx="8349462" cy="476250"/>
          </a:xfrm>
        </p:spPr>
        <p:txBody>
          <a:bodyPr/>
          <a:lstStyle/>
          <a:p>
            <a:pPr>
              <a:lnSpc>
                <a:spcPct val="90000"/>
              </a:lnSpc>
            </a:pPr>
            <a:r>
              <a:rPr lang="en-US" sz="2800" dirty="0"/>
              <a:t>What Companies Need to do to be Competitive </a:t>
            </a:r>
          </a:p>
        </p:txBody>
      </p:sp>
      <p:sp>
        <p:nvSpPr>
          <p:cNvPr id="8" name="TextBox 7"/>
          <p:cNvSpPr txBox="1"/>
          <p:nvPr/>
        </p:nvSpPr>
        <p:spPr>
          <a:xfrm>
            <a:off x="445969" y="968626"/>
            <a:ext cx="8456491" cy="52475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Arial"/>
                <a:cs typeface="Arial"/>
              </a:rPr>
              <a:t>Cost neutral to shipbuilder </a:t>
            </a:r>
            <a:endParaRPr lang="en-US" sz="2000" dirty="0">
              <a:solidFill>
                <a:srgbClr val="000000">
                  <a:lumMod val="85000"/>
                  <a:lumOff val="15000"/>
                </a:srgbClr>
              </a:solidFill>
              <a:latin typeface="Arial"/>
              <a:cs typeface="Arial"/>
            </a:endParaRP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Arial"/>
                <a:cs typeface="Arial"/>
              </a:rPr>
              <a:t>Ensure</a:t>
            </a:r>
            <a:r>
              <a:rPr kumimoji="0" lang="en-US" sz="2000" b="0" i="0" u="none" strike="noStrike" kern="1200" cap="none" spc="0" normalizeH="0" noProof="0" dirty="0">
                <a:ln>
                  <a:noFill/>
                </a:ln>
                <a:solidFill>
                  <a:srgbClr val="000000">
                    <a:lumMod val="85000"/>
                    <a:lumOff val="15000"/>
                  </a:srgbClr>
                </a:solidFill>
                <a:effectLst/>
                <a:uLnTx/>
                <a:uFillTx/>
                <a:latin typeface="Arial"/>
                <a:cs typeface="Arial"/>
              </a:rPr>
              <a:t> trade workforce is available and trained to perform work </a:t>
            </a:r>
            <a:endParaRPr lang="en-US" sz="2000" dirty="0">
              <a:solidFill>
                <a:srgbClr val="000000">
                  <a:lumMod val="85000"/>
                  <a:lumOff val="15000"/>
                </a:srgbClr>
              </a:solidFill>
              <a:latin typeface="Arial"/>
              <a:cs typeface="Arial"/>
            </a:endParaRP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Arial"/>
                <a:cs typeface="Arial"/>
              </a:rPr>
              <a:t>Facility</a:t>
            </a:r>
            <a:r>
              <a:rPr kumimoji="0" lang="en-US" sz="2000" b="0" i="0" u="none" strike="noStrike" kern="1200" cap="none" spc="0" normalizeH="0" noProof="0" dirty="0">
                <a:ln>
                  <a:noFill/>
                </a:ln>
                <a:solidFill>
                  <a:srgbClr val="000000">
                    <a:lumMod val="85000"/>
                    <a:lumOff val="15000"/>
                  </a:srgbClr>
                </a:solidFill>
                <a:effectLst/>
                <a:uLnTx/>
                <a:uFillTx/>
                <a:latin typeface="Arial"/>
                <a:cs typeface="Arial"/>
              </a:rPr>
              <a:t> readiness (fixtures, machine tools, material) </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noProof="0" dirty="0">
                <a:solidFill>
                  <a:srgbClr val="000000">
                    <a:lumMod val="85000"/>
                    <a:lumOff val="15000"/>
                  </a:srgbClr>
                </a:solidFill>
                <a:latin typeface="Arial"/>
                <a:cs typeface="Arial"/>
              </a:rPr>
              <a:t>In-depth technical understanding of </a:t>
            </a:r>
            <a:r>
              <a:rPr lang="en-US" sz="2000" noProof="0" dirty="0" err="1">
                <a:solidFill>
                  <a:srgbClr val="000000">
                    <a:lumMod val="85000"/>
                    <a:lumOff val="15000"/>
                  </a:srgbClr>
                </a:solidFill>
                <a:latin typeface="Arial"/>
                <a:cs typeface="Arial"/>
              </a:rPr>
              <a:t>workscope</a:t>
            </a:r>
            <a:r>
              <a:rPr lang="en-US" sz="2000" noProof="0" dirty="0">
                <a:solidFill>
                  <a:srgbClr val="000000">
                    <a:lumMod val="85000"/>
                    <a:lumOff val="15000"/>
                  </a:srgbClr>
                </a:solidFill>
                <a:latin typeface="Arial"/>
                <a:cs typeface="Arial"/>
              </a:rPr>
              <a:t> </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dirty="0">
                <a:ln>
                  <a:noFill/>
                </a:ln>
                <a:solidFill>
                  <a:srgbClr val="000000">
                    <a:lumMod val="85000"/>
                    <a:lumOff val="15000"/>
                  </a:srgbClr>
                </a:solidFill>
                <a:effectLst/>
                <a:uLnTx/>
                <a:uFillTx/>
                <a:latin typeface="Arial"/>
                <a:cs typeface="Arial"/>
              </a:rPr>
              <a:t>Understanding</a:t>
            </a:r>
            <a:r>
              <a:rPr kumimoji="0" lang="en-US" sz="2000" b="0" i="0" u="none" strike="noStrike" kern="1200" cap="none" spc="0" normalizeH="0" dirty="0">
                <a:ln>
                  <a:noFill/>
                </a:ln>
                <a:solidFill>
                  <a:srgbClr val="000000">
                    <a:lumMod val="85000"/>
                    <a:lumOff val="15000"/>
                  </a:srgbClr>
                </a:solidFill>
                <a:effectLst/>
                <a:uLnTx/>
                <a:uFillTx/>
                <a:latin typeface="Arial"/>
                <a:cs typeface="Arial"/>
              </a:rPr>
              <a:t> of shipbuilder schedule and quality requirements</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000000">
                    <a:lumMod val="85000"/>
                    <a:lumOff val="15000"/>
                  </a:srgbClr>
                </a:solidFill>
                <a:latin typeface="Arial"/>
                <a:cs typeface="Arial"/>
              </a:rPr>
              <a:t>Commitment to Submarine Force culture </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Arial"/>
                <a:cs typeface="Arial"/>
              </a:rPr>
              <a:t>Transparency</a:t>
            </a:r>
            <a:r>
              <a:rPr kumimoji="0" lang="en-US" sz="2000" b="0" i="0" u="none" strike="noStrike" kern="1200" cap="none" spc="0" normalizeH="0" noProof="0" dirty="0">
                <a:ln>
                  <a:noFill/>
                </a:ln>
                <a:solidFill>
                  <a:srgbClr val="000000">
                    <a:lumMod val="85000"/>
                    <a:lumOff val="15000"/>
                  </a:srgbClr>
                </a:solidFill>
                <a:effectLst/>
                <a:uLnTx/>
                <a:uFillTx/>
                <a:latin typeface="Arial"/>
                <a:cs typeface="Arial"/>
              </a:rPr>
              <a:t> and open communication </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baseline="0" dirty="0">
                <a:solidFill>
                  <a:srgbClr val="000000">
                    <a:lumMod val="85000"/>
                    <a:lumOff val="15000"/>
                  </a:srgbClr>
                </a:solidFill>
                <a:latin typeface="Arial"/>
                <a:cs typeface="Arial"/>
              </a:rPr>
              <a:t>Executive leadership support </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noProof="0" dirty="0">
                <a:ln>
                  <a:noFill/>
                </a:ln>
                <a:solidFill>
                  <a:srgbClr val="000000">
                    <a:lumMod val="85000"/>
                    <a:lumOff val="15000"/>
                  </a:srgbClr>
                </a:solidFill>
                <a:effectLst/>
                <a:uLnTx/>
                <a:uFillTx/>
                <a:latin typeface="Arial"/>
                <a:cs typeface="Arial"/>
              </a:rPr>
              <a:t>Procedures / processes </a:t>
            </a:r>
            <a:endParaRPr lang="en-US" sz="2000" noProof="0" dirty="0">
              <a:solidFill>
                <a:srgbClr val="000000">
                  <a:lumMod val="85000"/>
                  <a:lumOff val="15000"/>
                </a:srgbClr>
              </a:solidFill>
              <a:latin typeface="Arial"/>
              <a:cs typeface="Arial"/>
            </a:endParaRP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dirty="0">
                <a:ln>
                  <a:noFill/>
                </a:ln>
                <a:solidFill>
                  <a:srgbClr val="000000">
                    <a:lumMod val="85000"/>
                    <a:lumOff val="15000"/>
                  </a:srgbClr>
                </a:solidFill>
                <a:effectLst/>
                <a:uLnTx/>
                <a:uFillTx/>
                <a:latin typeface="Arial"/>
                <a:cs typeface="Arial"/>
              </a:rPr>
              <a:t>Innovation </a:t>
            </a:r>
            <a:endParaRPr kumimoji="0" lang="en-US" sz="2000" b="0" i="0" u="none" strike="noStrike" kern="1200" cap="none" spc="0" normalizeH="0" noProof="0" dirty="0">
              <a:ln>
                <a:noFill/>
              </a:ln>
              <a:solidFill>
                <a:srgbClr val="000000">
                  <a:lumMod val="85000"/>
                  <a:lumOff val="15000"/>
                </a:srgbClr>
              </a:solidFill>
              <a:effectLst/>
              <a:uLnTx/>
              <a:uFillTx/>
              <a:latin typeface="Arial"/>
              <a:cs typeface="Arial"/>
            </a:endParaRPr>
          </a:p>
        </p:txBody>
      </p:sp>
    </p:spTree>
    <p:extLst>
      <p:ext uri="{BB962C8B-B14F-4D97-AF65-F5344CB8AC3E}">
        <p14:creationId xmlns:p14="http://schemas.microsoft.com/office/powerpoint/2010/main" val="342442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7140" y="66136"/>
            <a:ext cx="8680450" cy="1066800"/>
          </a:xfrm>
        </p:spPr>
        <p:txBody>
          <a:bodyPr/>
          <a:lstStyle/>
          <a:p>
            <a:r>
              <a:rPr lang="en-US" sz="2800" dirty="0"/>
              <a:t>Supplier Development Funding Process</a:t>
            </a:r>
          </a:p>
        </p:txBody>
      </p:sp>
      <p:sp>
        <p:nvSpPr>
          <p:cNvPr id="3" name="TextBox 2"/>
          <p:cNvSpPr txBox="1"/>
          <p:nvPr/>
        </p:nvSpPr>
        <p:spPr>
          <a:xfrm>
            <a:off x="254960" y="1934773"/>
            <a:ext cx="4540948" cy="169277"/>
          </a:xfrm>
          <a:prstGeom prst="rect">
            <a:avLst/>
          </a:prstGeom>
          <a:noFill/>
          <a:ln>
            <a:noFill/>
          </a:ln>
        </p:spPr>
        <p:txBody>
          <a:bodyPr wrap="square" rtlCol="0">
            <a:spAutoFit/>
          </a:bodyPr>
          <a:lstStyle/>
          <a:p>
            <a:pPr marL="285750" indent="-285750">
              <a:buFont typeface="Wingdings" panose="05000000000000000000" pitchFamily="2" charset="2"/>
              <a:buChar char="§"/>
            </a:pPr>
            <a:endParaRPr lang="en-US" sz="300" dirty="0"/>
          </a:p>
          <a:p>
            <a:pPr marL="285750" lvl="0" indent="-285750">
              <a:buFont typeface="Wingdings" panose="05000000000000000000" pitchFamily="2" charset="2"/>
              <a:buChar char="§"/>
            </a:pPr>
            <a:endParaRPr lang="en-US" sz="200" dirty="0"/>
          </a:p>
        </p:txBody>
      </p:sp>
      <p:sp>
        <p:nvSpPr>
          <p:cNvPr id="9" name="TextBox 8"/>
          <p:cNvSpPr txBox="1"/>
          <p:nvPr/>
        </p:nvSpPr>
        <p:spPr>
          <a:xfrm>
            <a:off x="458129" y="900022"/>
            <a:ext cx="8062510" cy="6596678"/>
          </a:xfrm>
          <a:prstGeom prst="rect">
            <a:avLst/>
          </a:prstGeom>
          <a:noFill/>
          <a:ln>
            <a:noFill/>
          </a:ln>
        </p:spPr>
        <p:txBody>
          <a:bodyPr wrap="square" rtlCol="0">
            <a:spAutoFit/>
          </a:bodyPr>
          <a:lstStyle/>
          <a:p>
            <a:pPr lvl="0">
              <a:spcAft>
                <a:spcPts val="300"/>
              </a:spcAft>
            </a:pPr>
            <a:r>
              <a:rPr lang="en-US" sz="2000" dirty="0">
                <a:latin typeface="Arial" panose="020B0604020202020204" pitchFamily="34" charset="0"/>
                <a:cs typeface="Arial" panose="020B0604020202020204" pitchFamily="34" charset="0"/>
              </a:rPr>
              <a:t>Two paths exist for a Supplier to submit requests for Supplier Development Funding (SDF):</a:t>
            </a:r>
          </a:p>
          <a:p>
            <a:pPr>
              <a:spcAft>
                <a:spcPts val="300"/>
              </a:spcAft>
            </a:pPr>
            <a:endParaRPr lang="en-US" sz="1000" dirty="0">
              <a:latin typeface="Arial" panose="020B0604020202020204" pitchFamily="34" charset="0"/>
              <a:cs typeface="Arial" panose="020B0604020202020204" pitchFamily="34" charset="0"/>
            </a:endParaRPr>
          </a:p>
          <a:p>
            <a:pPr marL="285750" indent="-285750">
              <a:spcAft>
                <a:spcPts val="1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Path 1 – Shipbuilder Initiated Request For Information (RFI) or Request For Quote (RFQ)</a:t>
            </a:r>
          </a:p>
          <a:p>
            <a:pPr>
              <a:spcAft>
                <a:spcPts val="100"/>
              </a:spcAft>
            </a:pPr>
            <a:endParaRPr lang="en-US" sz="700" dirty="0">
              <a:latin typeface="Arial" panose="020B0604020202020204" pitchFamily="34" charset="0"/>
              <a:cs typeface="Arial" panose="020B0604020202020204" pitchFamily="34" charset="0"/>
            </a:endParaRPr>
          </a:p>
          <a:p>
            <a:pPr marL="742950" lvl="1" indent="-285750">
              <a:spcAft>
                <a:spcPts val="100"/>
              </a:spcAft>
              <a:buFont typeface="Arial" panose="020B0604020202020204" pitchFamily="34" charset="0"/>
              <a:buChar char="−"/>
            </a:pPr>
            <a:r>
              <a:rPr lang="en-US" dirty="0">
                <a:latin typeface="Arial" panose="020B0604020202020204" pitchFamily="34" charset="0"/>
                <a:cs typeface="Arial" panose="020B0604020202020204" pitchFamily="34" charset="0"/>
              </a:rPr>
              <a:t>RFI or RFQ is sent to eligible suppliers based on a specific scope of work or EB identified gap in a specific supplier marketspace</a:t>
            </a:r>
          </a:p>
          <a:p>
            <a:pPr marL="742950" lvl="1" indent="-285750">
              <a:spcAft>
                <a:spcPts val="100"/>
              </a:spcAft>
              <a:buFont typeface="Arial" panose="020B0604020202020204" pitchFamily="34" charset="0"/>
              <a:buChar char="−"/>
            </a:pPr>
            <a:r>
              <a:rPr lang="en-US" dirty="0">
                <a:latin typeface="Arial" panose="020B0604020202020204" pitchFamily="34" charset="0"/>
                <a:cs typeface="Arial" panose="020B0604020202020204" pitchFamily="34" charset="0"/>
              </a:rPr>
              <a:t>Based on Shipbuilder evaluations with the Navy suppliers and projects are selected </a:t>
            </a:r>
          </a:p>
          <a:p>
            <a:pPr>
              <a:spcAft>
                <a:spcPts val="300"/>
              </a:spcAft>
            </a:pPr>
            <a:endParaRPr lang="en-US" sz="1050" dirty="0">
              <a:latin typeface="Arial" panose="020B0604020202020204" pitchFamily="34" charset="0"/>
              <a:cs typeface="Arial" panose="020B0604020202020204" pitchFamily="34" charset="0"/>
            </a:endParaRPr>
          </a:p>
          <a:p>
            <a:pPr>
              <a:spcAft>
                <a:spcPts val="300"/>
              </a:spcAft>
            </a:pPr>
            <a:endParaRPr lang="en-US" sz="1050" dirty="0">
              <a:latin typeface="Arial" panose="020B0604020202020204" pitchFamily="34" charset="0"/>
              <a:cs typeface="Arial" panose="020B0604020202020204" pitchFamily="34" charset="0"/>
            </a:endParaRPr>
          </a:p>
          <a:p>
            <a:pPr marL="285750" indent="-285750">
              <a:spcAft>
                <a:spcPts val="1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Path 2 – Supplier Unsolicited Proposal</a:t>
            </a:r>
          </a:p>
          <a:p>
            <a:pPr marL="742950" lvl="1" indent="-285750">
              <a:spcAft>
                <a:spcPts val="100"/>
              </a:spcAft>
              <a:buFont typeface="Arial" panose="020B0604020202020204" pitchFamily="34" charset="0"/>
              <a:buChar char="−"/>
            </a:pPr>
            <a:r>
              <a:rPr lang="en-US" dirty="0">
                <a:latin typeface="Arial" panose="020B0604020202020204" pitchFamily="34" charset="0"/>
                <a:cs typeface="Arial" panose="020B0604020202020204" pitchFamily="34" charset="0"/>
              </a:rPr>
              <a:t>Supplier sends unsolicited proposal request for SDF to the Shipbuilder buyer</a:t>
            </a:r>
          </a:p>
          <a:p>
            <a:pPr marL="742950" lvl="1" indent="-285750">
              <a:spcAft>
                <a:spcPts val="100"/>
              </a:spcAft>
              <a:buFont typeface="Arial" panose="020B0604020202020204" pitchFamily="34" charset="0"/>
              <a:buChar char="−"/>
            </a:pPr>
            <a:r>
              <a:rPr lang="en-US" dirty="0">
                <a:latin typeface="Arial" panose="020B0604020202020204" pitchFamily="34" charset="0"/>
                <a:cs typeface="Arial" panose="020B0604020202020204" pitchFamily="34" charset="0"/>
              </a:rPr>
              <a:t>Shipbuilders will review the proposal based on considerations for selection, demonstrated return on investment, benefit and available budget, and discuss with Navy </a:t>
            </a:r>
          </a:p>
          <a:p>
            <a:pPr marL="742950" lvl="1" indent="-285750">
              <a:spcAft>
                <a:spcPts val="100"/>
              </a:spcAft>
              <a:buFont typeface="Arial" panose="020B0604020202020204" pitchFamily="34" charset="0"/>
              <a:buChar char="−"/>
            </a:pPr>
            <a:r>
              <a:rPr lang="en-US" dirty="0">
                <a:latin typeface="Arial" panose="020B0604020202020204" pitchFamily="34" charset="0"/>
                <a:cs typeface="Arial" panose="020B0604020202020204" pitchFamily="34" charset="0"/>
              </a:rPr>
              <a:t>Shipbuilder will alert supplier of proposal decision or request additional information</a:t>
            </a:r>
          </a:p>
          <a:p>
            <a:pPr marL="285750" indent="-285750">
              <a:spcAft>
                <a:spcPts val="300"/>
              </a:spcAft>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a:p>
            <a:pPr lvl="0">
              <a:spcAft>
                <a:spcPts val="300"/>
              </a:spcAft>
            </a:pPr>
            <a:endParaRPr lang="en-US" sz="1200" dirty="0">
              <a:latin typeface="Arial" panose="020B0604020202020204" pitchFamily="34" charset="0"/>
              <a:cs typeface="Arial" panose="020B0604020202020204" pitchFamily="34" charset="0"/>
            </a:endParaRPr>
          </a:p>
          <a:p>
            <a:pPr>
              <a:spcAft>
                <a:spcPts val="300"/>
              </a:spcAft>
            </a:pPr>
            <a:endParaRPr lang="en-US" sz="1200" dirty="0">
              <a:latin typeface="Arial" panose="020B0604020202020204" pitchFamily="34" charset="0"/>
              <a:cs typeface="Arial" panose="020B0604020202020204" pitchFamily="34" charset="0"/>
            </a:endParaRPr>
          </a:p>
          <a:p>
            <a:pPr lvl="0">
              <a:spcAft>
                <a:spcPts val="3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7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Supplier Development Funding Process</a:t>
            </a:r>
          </a:p>
        </p:txBody>
      </p:sp>
      <p:sp>
        <p:nvSpPr>
          <p:cNvPr id="3" name="TextBox 2"/>
          <p:cNvSpPr txBox="1"/>
          <p:nvPr/>
        </p:nvSpPr>
        <p:spPr>
          <a:xfrm>
            <a:off x="254960" y="1934773"/>
            <a:ext cx="4540948" cy="169277"/>
          </a:xfrm>
          <a:prstGeom prst="rect">
            <a:avLst/>
          </a:prstGeom>
          <a:noFill/>
          <a:ln>
            <a:noFill/>
          </a:ln>
        </p:spPr>
        <p:txBody>
          <a:bodyPr wrap="square" rtlCol="0">
            <a:spAutoFit/>
          </a:bodyPr>
          <a:lstStyle/>
          <a:p>
            <a:pPr marL="285750" indent="-285750">
              <a:buFont typeface="Wingdings" panose="05000000000000000000" pitchFamily="2" charset="2"/>
              <a:buChar char="§"/>
            </a:pPr>
            <a:endParaRPr lang="en-US" sz="300" dirty="0"/>
          </a:p>
          <a:p>
            <a:pPr marL="285750" lvl="0" indent="-285750">
              <a:buFont typeface="Wingdings" panose="05000000000000000000" pitchFamily="2" charset="2"/>
              <a:buChar char="§"/>
            </a:pPr>
            <a:endParaRPr lang="en-US" sz="200" dirty="0"/>
          </a:p>
        </p:txBody>
      </p:sp>
      <p:sp>
        <p:nvSpPr>
          <p:cNvPr id="9" name="TextBox 8"/>
          <p:cNvSpPr txBox="1"/>
          <p:nvPr/>
        </p:nvSpPr>
        <p:spPr>
          <a:xfrm>
            <a:off x="446400" y="933301"/>
            <a:ext cx="8194927" cy="6748001"/>
          </a:xfrm>
          <a:prstGeom prst="rect">
            <a:avLst/>
          </a:prstGeom>
          <a:noFill/>
          <a:ln>
            <a:noFill/>
          </a:ln>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All SDF proposals shall include: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Detailed business case for the proposed investment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Demonstrated return on investment and benefits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Increased current and future capability and/or capacity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Plans for shared investment in development</a:t>
            </a:r>
            <a:endParaRPr lang="en-US" sz="800" dirty="0">
              <a:latin typeface="Arial" panose="020B0604020202020204" pitchFamily="34" charset="0"/>
              <a:cs typeface="Arial" panose="020B0604020202020204" pitchFamily="34" charset="0"/>
            </a:endParaRPr>
          </a:p>
          <a:p>
            <a:pPr>
              <a:spcAft>
                <a:spcPts val="600"/>
              </a:spcAft>
            </a:pPr>
            <a:endParaRPr lang="en-US" sz="200" dirty="0">
              <a:latin typeface="Arial" panose="020B0604020202020204" pitchFamily="34" charset="0"/>
              <a:cs typeface="Arial" panose="020B0604020202020204" pitchFamily="34" charset="0"/>
            </a:endParaRPr>
          </a:p>
          <a:p>
            <a:pPr>
              <a:spcAft>
                <a:spcPts val="600"/>
              </a:spcAft>
            </a:pPr>
            <a:r>
              <a:rPr lang="en-US" sz="2000" b="1" dirty="0">
                <a:latin typeface="Arial" panose="020B0604020202020204" pitchFamily="34" charset="0"/>
                <a:cs typeface="Arial" panose="020B0604020202020204" pitchFamily="34" charset="0"/>
              </a:rPr>
              <a:t>Criteria for Selection</a:t>
            </a:r>
          </a:p>
          <a:p>
            <a:pPr>
              <a:spcAft>
                <a:spcPts val="600"/>
              </a:spcAft>
            </a:pPr>
            <a:r>
              <a:rPr lang="en-US" sz="2000" dirty="0">
                <a:latin typeface="Arial" panose="020B0604020202020204" pitchFamily="34" charset="0"/>
                <a:cs typeface="Arial" panose="020B0604020202020204" pitchFamily="34" charset="0"/>
              </a:rPr>
              <a:t>Projects are prioritized based on:</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Existing Capacity Constraints that impact CLB construction schedule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IEP Critical Supplier Readiness Score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Welding and NDT Quality Performance</a:t>
            </a:r>
          </a:p>
          <a:p>
            <a:pPr>
              <a:spcAft>
                <a:spcPts val="600"/>
              </a:spcAft>
            </a:pPr>
            <a:r>
              <a:rPr lang="en-US" sz="2000" dirty="0">
                <a:latin typeface="Arial" panose="020B0604020202020204" pitchFamily="34" charset="0"/>
                <a:cs typeface="Arial" panose="020B0604020202020204" pitchFamily="34" charset="0"/>
              </a:rPr>
              <a:t>Types of Projects for Consideration:</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Capability and Capacity improvements based on equipment or facilitation investments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Engineering Qualification Efforts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Training Efforts – specifically welding / NDT</a:t>
            </a:r>
          </a:p>
          <a:p>
            <a:pPr>
              <a:spcAft>
                <a:spcPts val="600"/>
              </a:spcAft>
            </a:pPr>
            <a:endParaRPr lang="en-US" sz="1050" b="1" dirty="0">
              <a:latin typeface="Arial" panose="020B0604020202020204" pitchFamily="34" charset="0"/>
              <a:cs typeface="Arial" panose="020B0604020202020204" pitchFamily="34" charset="0"/>
            </a:endParaRPr>
          </a:p>
          <a:p>
            <a:pPr lvl="0">
              <a:spcAft>
                <a:spcPts val="600"/>
              </a:spcAft>
            </a:pPr>
            <a:endParaRPr lang="en-US" sz="1200" dirty="0">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a:p>
            <a:pPr lvl="0">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52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445969" y="236265"/>
            <a:ext cx="8349462" cy="476250"/>
          </a:xfrm>
        </p:spPr>
        <p:txBody>
          <a:bodyPr/>
          <a:lstStyle/>
          <a:p>
            <a:pPr>
              <a:lnSpc>
                <a:spcPct val="90000"/>
              </a:lnSpc>
            </a:pPr>
            <a:r>
              <a:rPr lang="en-US" sz="2800" dirty="0"/>
              <a:t>How do Companies Apply to be Considered Including Whom to Contact </a:t>
            </a:r>
          </a:p>
        </p:txBody>
      </p:sp>
      <p:sp>
        <p:nvSpPr>
          <p:cNvPr id="4" name="Content Placeholder 1"/>
          <p:cNvSpPr>
            <a:spLocks noGrp="1"/>
          </p:cNvSpPr>
          <p:nvPr>
            <p:ph idx="1"/>
          </p:nvPr>
        </p:nvSpPr>
        <p:spPr>
          <a:xfrm>
            <a:off x="223200" y="995962"/>
            <a:ext cx="8823512" cy="4866075"/>
          </a:xfrm>
        </p:spPr>
        <p:txBody>
          <a:bodyPr>
            <a:noAutofit/>
          </a:bodyPr>
          <a:lstStyle/>
          <a:p>
            <a:pPr marL="233363" indent="-233363">
              <a:spcBef>
                <a:spcPts val="600"/>
              </a:spcBef>
              <a:spcAft>
                <a:spcPts val="300"/>
              </a:spcAft>
            </a:pPr>
            <a:r>
              <a:rPr lang="en-US" sz="1800" dirty="0"/>
              <a:t>Dialogue with shipbuilder procurement, strategic sourcing and supplier development representatives </a:t>
            </a:r>
          </a:p>
          <a:p>
            <a:pPr marL="233363" indent="-233363">
              <a:spcBef>
                <a:spcPts val="600"/>
              </a:spcBef>
              <a:spcAft>
                <a:spcPts val="300"/>
              </a:spcAft>
            </a:pPr>
            <a:r>
              <a:rPr lang="en-US" sz="1800" dirty="0"/>
              <a:t>Shipbuilder supply chain web sites </a:t>
            </a:r>
          </a:p>
          <a:p>
            <a:pPr marL="233363" indent="-233363">
              <a:spcBef>
                <a:spcPts val="600"/>
              </a:spcBef>
              <a:spcAft>
                <a:spcPts val="300"/>
              </a:spcAft>
            </a:pPr>
            <a:r>
              <a:rPr lang="en-US" sz="1800" b="1" dirty="0"/>
              <a:t>NNS POC</a:t>
            </a:r>
            <a:r>
              <a:rPr lang="en-US" sz="1800" dirty="0"/>
              <a:t>:		Rich Paquette</a:t>
            </a:r>
            <a:br>
              <a:rPr lang="en-US" sz="1800" dirty="0"/>
            </a:br>
            <a:r>
              <a:rPr lang="en-US" sz="1800" dirty="0"/>
              <a:t>				Manager, Supply Chain Procurement</a:t>
            </a:r>
            <a:br>
              <a:rPr lang="en-US" sz="1800" dirty="0"/>
            </a:br>
            <a:r>
              <a:rPr lang="en-US" sz="1800" dirty="0"/>
              <a:t>				Email:  </a:t>
            </a:r>
            <a:r>
              <a:rPr lang="en-US" sz="1800" dirty="0">
                <a:hlinkClick r:id="rId3"/>
              </a:rPr>
              <a:t>Richard.A.Paquette@hii-nns.com</a:t>
            </a:r>
            <a:br>
              <a:rPr lang="en-US" sz="1800" dirty="0"/>
            </a:br>
            <a:r>
              <a:rPr lang="en-US" sz="1800" dirty="0"/>
              <a:t>				Phone:  (757)534-0761</a:t>
            </a:r>
          </a:p>
          <a:p>
            <a:pPr marL="233363" indent="-233363">
              <a:spcBef>
                <a:spcPts val="600"/>
              </a:spcBef>
              <a:spcAft>
                <a:spcPts val="300"/>
              </a:spcAft>
            </a:pPr>
            <a:r>
              <a:rPr lang="en-US" sz="1800" b="1" dirty="0"/>
              <a:t>Electric Boat POC</a:t>
            </a:r>
            <a:r>
              <a:rPr lang="en-US" sz="1800" dirty="0"/>
              <a:t>:</a:t>
            </a:r>
          </a:p>
          <a:p>
            <a:pPr marL="0" indent="0" defTabSz="231775">
              <a:spcBef>
                <a:spcPts val="600"/>
              </a:spcBef>
              <a:spcAft>
                <a:spcPts val="300"/>
              </a:spcAft>
              <a:buNone/>
            </a:pPr>
            <a:r>
              <a:rPr lang="en-US" sz="1800" dirty="0"/>
              <a:t>	Supplier Development: 	Mike Zummo</a:t>
            </a:r>
            <a:br>
              <a:rPr lang="en-US" sz="1800" dirty="0"/>
            </a:br>
            <a:r>
              <a:rPr lang="en-US" sz="1800" dirty="0"/>
              <a:t>												Manager, Supplier Development</a:t>
            </a:r>
            <a:br>
              <a:rPr lang="en-US" sz="1800" dirty="0"/>
            </a:br>
            <a:r>
              <a:rPr lang="en-US" sz="1800" dirty="0"/>
              <a:t>												Email:  </a:t>
            </a:r>
            <a:r>
              <a:rPr lang="en-US" sz="1800" dirty="0">
                <a:hlinkClick r:id="rId4"/>
              </a:rPr>
              <a:t>mzummo@gdeb.com</a:t>
            </a:r>
            <a:br>
              <a:rPr lang="en-US" sz="1800" dirty="0"/>
            </a:br>
            <a:r>
              <a:rPr lang="en-US" sz="1800" dirty="0"/>
              <a:t>												Phone:  (860) 433-2763</a:t>
            </a:r>
            <a:br>
              <a:rPr lang="en-US" sz="1800" dirty="0"/>
            </a:br>
            <a:endParaRPr lang="en-US" sz="1800" dirty="0"/>
          </a:p>
          <a:p>
            <a:pPr marL="0" indent="0" defTabSz="231775">
              <a:spcBef>
                <a:spcPts val="600"/>
              </a:spcBef>
              <a:spcAft>
                <a:spcPts val="300"/>
              </a:spcAft>
              <a:buNone/>
            </a:pPr>
            <a:r>
              <a:rPr lang="en-US" sz="1800" dirty="0"/>
              <a:t>   Strategic Sourcing: 			Tom Plante </a:t>
            </a:r>
            <a:br>
              <a:rPr lang="en-US" sz="1800" dirty="0"/>
            </a:br>
            <a:r>
              <a:rPr lang="en-US" sz="1800" dirty="0"/>
              <a:t>												Director, Strategic Sourcing </a:t>
            </a:r>
            <a:br>
              <a:rPr lang="en-US" sz="1800" dirty="0"/>
            </a:br>
            <a:r>
              <a:rPr lang="en-US" sz="1800" dirty="0"/>
              <a:t>												Email:  </a:t>
            </a:r>
            <a:r>
              <a:rPr lang="en-US" sz="1800" dirty="0">
                <a:hlinkClick r:id="rId5"/>
              </a:rPr>
              <a:t>tplante@gdeb.com</a:t>
            </a:r>
            <a:br>
              <a:rPr lang="en-US" sz="1800" dirty="0"/>
            </a:br>
            <a:r>
              <a:rPr lang="en-US" sz="1800" dirty="0"/>
              <a:t>												Phone:  (860) 433-5093</a:t>
            </a:r>
            <a:br>
              <a:rPr lang="en-US" sz="1800" dirty="0"/>
            </a:br>
            <a:endParaRPr lang="en-US" sz="1800" dirty="0"/>
          </a:p>
        </p:txBody>
      </p:sp>
    </p:spTree>
    <p:extLst>
      <p:ext uri="{BB962C8B-B14F-4D97-AF65-F5344CB8AC3E}">
        <p14:creationId xmlns:p14="http://schemas.microsoft.com/office/powerpoint/2010/main" val="2059092229"/>
      </p:ext>
    </p:extLst>
  </p:cSld>
  <p:clrMapOvr>
    <a:masterClrMapping/>
  </p:clrMapOvr>
</p:sld>
</file>

<file path=ppt/theme/theme1.xml><?xml version="1.0" encoding="utf-8"?>
<a:theme xmlns:a="http://schemas.openxmlformats.org/drawingml/2006/main" name="1_17 July Bri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17 July Bri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7 July Brie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7 July Brie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7 July Brie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7 July Brie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7 July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7 July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7 July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0">
      <a:dk1>
        <a:srgbClr val="000000"/>
      </a:dk1>
      <a:lt1>
        <a:srgbClr val="FFFFFF"/>
      </a:lt1>
      <a:dk2>
        <a:srgbClr val="00519B"/>
      </a:dk2>
      <a:lt2>
        <a:srgbClr val="EEECE1"/>
      </a:lt2>
      <a:accent1>
        <a:srgbClr val="004986"/>
      </a:accent1>
      <a:accent2>
        <a:srgbClr val="3079B9"/>
      </a:accent2>
      <a:accent3>
        <a:srgbClr val="707070"/>
      </a:accent3>
      <a:accent4>
        <a:srgbClr val="243B4C"/>
      </a:accent4>
      <a:accent5>
        <a:srgbClr val="8EBD78"/>
      </a:accent5>
      <a:accent6>
        <a:srgbClr val="00509B"/>
      </a:accent6>
      <a:hlink>
        <a:srgbClr val="00519B"/>
      </a:hlink>
      <a:folHlink>
        <a:srgbClr val="6D6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9BF724F-AAD3-434A-BCBA-FBFECE19AF6C}" vid="{FD51B507-06AA-EB4D-8B0E-36430216F8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157</TotalTime>
  <Words>939</Words>
  <Application>Microsoft Office PowerPoint</Application>
  <PresentationFormat>On-screen Show (4:3)</PresentationFormat>
  <Paragraphs>138</Paragraphs>
  <Slides>9</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vt:i4>
      </vt:variant>
    </vt:vector>
  </HeadingPairs>
  <TitlesOfParts>
    <vt:vector size="24" baseType="lpstr">
      <vt:lpstr>Arial</vt:lpstr>
      <vt:lpstr>Arial Rounded MT Bold</vt:lpstr>
      <vt:lpstr>Calibri</vt:lpstr>
      <vt:lpstr>Courier New</vt:lpstr>
      <vt:lpstr>Franklin Gothic Medium Cond</vt:lpstr>
      <vt:lpstr>GDCorp</vt:lpstr>
      <vt:lpstr>GDunivlt</vt:lpstr>
      <vt:lpstr>Monotype Sorts</vt:lpstr>
      <vt:lpstr>Symbol</vt:lpstr>
      <vt:lpstr>Tahoma</vt:lpstr>
      <vt:lpstr>Times New Roman</vt:lpstr>
      <vt:lpstr>Wingdings</vt:lpstr>
      <vt:lpstr>Wingdings 3</vt:lpstr>
      <vt:lpstr>1_17 July Brief</vt:lpstr>
      <vt:lpstr>Office Theme</vt:lpstr>
      <vt:lpstr>PowerPoint Presentation</vt:lpstr>
      <vt:lpstr>What Has Been Done So Far to Expand the Base of Submarine Suppliers </vt:lpstr>
      <vt:lpstr>Quonset Point Module Construction Facilities Over 500K Sq. Ft. of Footprint Being Added to Support Core Processes</vt:lpstr>
      <vt:lpstr>Quonset Point Module Construction Facilities</vt:lpstr>
      <vt:lpstr>What Kind of Additional Suppliers of Products/Material Are Needed</vt:lpstr>
      <vt:lpstr>What Companies Need to do to be Competitive </vt:lpstr>
      <vt:lpstr>Supplier Development Funding Process</vt:lpstr>
      <vt:lpstr>Supplier Development Funding Process</vt:lpstr>
      <vt:lpstr>How do Companies Apply to be Considered Including Whom to Contact </vt:lpstr>
    </vt:vector>
  </TitlesOfParts>
  <Company>General Dynamics Electric Boat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J. Blackburn</dc:creator>
  <cp:lastModifiedBy>NSL Corporate Liaison</cp:lastModifiedBy>
  <cp:revision>11</cp:revision>
  <cp:lastPrinted>2020-02-27T12:44:49Z</cp:lastPrinted>
  <dcterms:created xsi:type="dcterms:W3CDTF">2020-02-25T23:26:19Z</dcterms:created>
  <dcterms:modified xsi:type="dcterms:W3CDTF">2020-03-10T19:14:55Z</dcterms:modified>
</cp:coreProperties>
</file>